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57" r:id="rId3"/>
    <p:sldId id="417" r:id="rId5"/>
    <p:sldId id="459" r:id="rId6"/>
    <p:sldId id="460" r:id="rId7"/>
    <p:sldId id="462" r:id="rId8"/>
    <p:sldId id="463" r:id="rId9"/>
    <p:sldId id="470" r:id="rId10"/>
    <p:sldId id="472" r:id="rId11"/>
    <p:sldId id="473" r:id="rId12"/>
    <p:sldId id="469" r:id="rId13"/>
    <p:sldId id="461" r:id="rId14"/>
    <p:sldId id="475" r:id="rId15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F0000"/>
    <a:srgbClr val="00CC00"/>
    <a:srgbClr val="008000"/>
    <a:srgbClr val="336600"/>
    <a:srgbClr val="996633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854"/>
    <p:restoredTop sz="94608"/>
  </p:normalViewPr>
  <p:slideViewPr>
    <p:cSldViewPr snapToGrid="0" showGuides="1">
      <p:cViewPr varScale="1">
        <p:scale>
          <a:sx n="67" d="100"/>
          <a:sy n="67" d="100"/>
        </p:scale>
        <p:origin x="-300" y="-72"/>
      </p:cViewPr>
      <p:guideLst>
        <p:guide orient="horz" pos="221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6260" name="Rectangle 4"/>
          <p:cNvSpPr>
            <a:spLocks noRo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第二级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第三级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第四级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第五级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6" name="文本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353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sz="1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03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  <p:sp>
        <p:nvSpPr>
          <p:cNvPr id="100356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image" Target="../media/image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image" Target="../media/image1.png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0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image" Target="../media/image2.png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image" Target="../media/image2.png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image" Target="../media/image2.png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image" Target="../media/image2.png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image" Target="../media/image2.png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image" Target="../media/image8.png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image" Target="../media/image10.png"/><Relationship Id="rId5" Type="http://schemas.openxmlformats.org/officeDocument/2006/relationships/tags" Target="../tags/tag91.xml"/><Relationship Id="rId4" Type="http://schemas.openxmlformats.org/officeDocument/2006/relationships/image" Target="../media/image9.png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2.png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image" Target="../media/image4.png"/><Relationship Id="rId7" Type="http://schemas.openxmlformats.org/officeDocument/2006/relationships/tags" Target="../tags/tag17.xml"/><Relationship Id="rId6" Type="http://schemas.openxmlformats.org/officeDocument/2006/relationships/image" Target="../media/image3.png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image" Target="../media/image2.png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image" Target="../media/image2.png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image" Target="../media/image7.png"/><Relationship Id="rId7" Type="http://schemas.openxmlformats.org/officeDocument/2006/relationships/tags" Target="../tags/tag34.xml"/><Relationship Id="rId6" Type="http://schemas.openxmlformats.org/officeDocument/2006/relationships/image" Target="../media/image6.png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image" Target="../media/image2.png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image" Target="../media/image2.png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image" Target="../media/image2.png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 dirty="0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581025" y="593725"/>
            <a:ext cx="11029950" cy="56705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11412538" y="4224338"/>
            <a:ext cx="382588" cy="14589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 dirty="0"/>
          </a:p>
        </p:txBody>
      </p:sp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4683125" y="1374775"/>
            <a:ext cx="2825750" cy="4108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 dirty="0"/>
          </a:p>
        </p:txBody>
      </p:sp>
      <p:pic>
        <p:nvPicPr>
          <p:cNvPr id="6151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446838" y="593725"/>
            <a:ext cx="2114550" cy="220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693722" y="1374493"/>
            <a:ext cx="1595677" cy="4109013"/>
          </a:xfrm>
        </p:spPr>
        <p:txBody>
          <a:bodyPr lIns="90170" tIns="46990" rIns="90170" bIns="46990" anchor="t" anchorCtr="0">
            <a:normAutofit/>
          </a:bodyPr>
          <a:lstStyle>
            <a:lvl1pPr algn="ctr">
              <a:defRPr sz="6600" spc="600" baseline="0"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30600" y="3154155"/>
            <a:ext cx="445815" cy="2005856"/>
          </a:xfrm>
          <a:ln>
            <a:solidFill>
              <a:schemeClr val="tx1"/>
            </a:solidFill>
          </a:ln>
        </p:spPr>
        <p:txBody>
          <a:bodyPr lIns="90170" tIns="46990" rIns="90170" bIns="4699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编辑副标题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组合 11"/>
          <p:cNvGrpSpPr/>
          <p:nvPr/>
        </p:nvGrpSpPr>
        <p:grpSpPr>
          <a:xfrm>
            <a:off x="0" y="0"/>
            <a:ext cx="11795125" cy="6858000"/>
            <a:chOff x="0" y="0"/>
            <a:chExt cx="11794603" cy="6858000"/>
          </a:xfrm>
        </p:grpSpPr>
        <p:grpSp>
          <p:nvGrpSpPr>
            <p:cNvPr id="15364" name="组合 5"/>
            <p:cNvGrpSpPr/>
            <p:nvPr userDrawn="1"/>
          </p:nvGrpSpPr>
          <p:grpSpPr>
            <a:xfrm>
              <a:off x="0" y="0"/>
              <a:ext cx="11794603" cy="6858000"/>
              <a:chOff x="0" y="0"/>
              <a:chExt cx="11794603" cy="6858000"/>
            </a:xfrm>
          </p:grpSpPr>
          <p:sp>
            <p:nvSpPr>
              <p:cNvPr id="7" name="矩形 6"/>
              <p:cNvSpPr/>
              <p:nvPr>
                <p:custDataLst>
                  <p:tags r:id="rId2"/>
                </p:custDataLst>
              </p:nvPr>
            </p:nvSpPr>
            <p:spPr>
              <a:xfrm>
                <a:off x="0" y="0"/>
                <a:ext cx="609600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 dirty="0"/>
              </a:p>
            </p:txBody>
          </p:sp>
          <p:sp>
            <p:nvSpPr>
              <p:cNvPr id="8" name="矩形 7"/>
              <p:cNvSpPr/>
              <p:nvPr>
                <p:custDataLst>
                  <p:tags r:id="rId3"/>
                </p:custDataLst>
              </p:nvPr>
            </p:nvSpPr>
            <p:spPr>
              <a:xfrm>
                <a:off x="580664" y="593203"/>
                <a:ext cx="11030673" cy="567159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9" name="矩形 8"/>
              <p:cNvSpPr/>
              <p:nvPr>
                <p:custDataLst>
                  <p:tags r:id="rId4"/>
                </p:custDataLst>
              </p:nvPr>
            </p:nvSpPr>
            <p:spPr>
              <a:xfrm>
                <a:off x="11412638" y="4224762"/>
                <a:ext cx="381965" cy="145841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 dirty="0"/>
              </a:p>
            </p:txBody>
          </p:sp>
          <p:pic>
            <p:nvPicPr>
              <p:cNvPr id="15368" name="图片 9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6446372" y="593203"/>
                <a:ext cx="2114479" cy="2207871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11" name="矩形 10"/>
            <p:cNvSpPr/>
            <p:nvPr userDrawn="1">
              <p:custDataLst>
                <p:tags r:id="rId7"/>
              </p:custDataLst>
            </p:nvPr>
          </p:nvSpPr>
          <p:spPr>
            <a:xfrm>
              <a:off x="4683889" y="1374494"/>
              <a:ext cx="2824223" cy="41090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780285" y="1537589"/>
            <a:ext cx="1387518" cy="3809111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17" name="竖排文字占位符 16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6595455" y="2981688"/>
            <a:ext cx="505230" cy="2321204"/>
          </a:xfrm>
        </p:spPr>
        <p:txBody>
          <a:bodyPr vert="eaVert" lIns="90000" tIns="46800" rIns="90000" bIns="46800">
            <a:normAutofit/>
          </a:bodyPr>
          <a:lstStyle>
            <a:lvl1pPr marL="0" indent="0" algn="ctr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158538" y="0"/>
            <a:ext cx="847725" cy="885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9"/>
          <p:cNvGrpSpPr/>
          <p:nvPr/>
        </p:nvGrpSpPr>
        <p:grpSpPr>
          <a:xfrm>
            <a:off x="285750" y="0"/>
            <a:ext cx="11720513" cy="6584950"/>
            <a:chOff x="286385" y="1"/>
            <a:chExt cx="11720499" cy="6584949"/>
          </a:xfrm>
        </p:grpSpPr>
        <p:sp>
          <p:nvSpPr>
            <p:cNvPr id="6" name="矩形 5"/>
            <p:cNvSpPr/>
            <p:nvPr userDrawn="1">
              <p:custDataLst>
                <p:tags r:id="rId2"/>
              </p:custDataLst>
            </p:nvPr>
          </p:nvSpPr>
          <p:spPr>
            <a:xfrm>
              <a:off x="286385" y="273050"/>
              <a:ext cx="11616055" cy="63119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 fontAlgn="base"/>
              <a:endParaRPr lang="en-US" altLang="zh-CN" strike="noStrike" noProof="1" dirty="0">
                <a:sym typeface="+mn-ea"/>
              </a:endParaRPr>
            </a:p>
          </p:txBody>
        </p:sp>
        <p:pic>
          <p:nvPicPr>
            <p:cNvPr id="17413" name="图片 10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1159130" y="1"/>
              <a:ext cx="847754" cy="88519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158538" y="0"/>
            <a:ext cx="847725" cy="885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1588" y="-4762"/>
            <a:ext cx="4899025" cy="686593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trike="noStrike" noProof="1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trike="noStrike" noProof="1">
              <a:sym typeface="+mn-ea"/>
            </a:endParaRPr>
          </a:p>
        </p:txBody>
      </p:sp>
      <p:pic>
        <p:nvPicPr>
          <p:cNvPr id="19460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158538" y="0"/>
            <a:ext cx="847725" cy="885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158538" y="0"/>
            <a:ext cx="847725" cy="885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1588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trike="noStrike" noProof="1">
              <a:sym typeface="+mn-ea"/>
            </a:endParaRPr>
          </a:p>
        </p:txBody>
      </p:sp>
      <p:pic>
        <p:nvPicPr>
          <p:cNvPr id="21508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96588" y="0"/>
            <a:ext cx="1209675" cy="1263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8850"/>
            <a:ext cx="12192000" cy="49403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trike="noStrike" noProof="1">
              <a:sym typeface="+mn-ea"/>
            </a:endParaRPr>
          </a:p>
        </p:txBody>
      </p:sp>
      <p:grpSp>
        <p:nvGrpSpPr>
          <p:cNvPr id="22532" name="组合 8"/>
          <p:cNvGrpSpPr/>
          <p:nvPr/>
        </p:nvGrpSpPr>
        <p:grpSpPr>
          <a:xfrm>
            <a:off x="125413" y="2689225"/>
            <a:ext cx="12063412" cy="1897063"/>
            <a:chOff x="126034" y="2688900"/>
            <a:chExt cx="12062792" cy="1896745"/>
          </a:xfrm>
        </p:grpSpPr>
        <p:pic>
          <p:nvPicPr>
            <p:cNvPr id="22533" name="图片 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26034" y="2716273"/>
              <a:ext cx="1080465" cy="17489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4" name="图片 7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0305416" y="2688900"/>
              <a:ext cx="1883410" cy="189674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158538" y="0"/>
            <a:ext cx="847725" cy="885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6"/>
          <p:cNvGrpSpPr/>
          <p:nvPr/>
        </p:nvGrpSpPr>
        <p:grpSpPr>
          <a:xfrm>
            <a:off x="0" y="0"/>
            <a:ext cx="12006263" cy="6858000"/>
            <a:chOff x="0" y="0"/>
            <a:chExt cx="12006884" cy="685800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412638" y="4224762"/>
              <a:ext cx="381965" cy="1458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8197" name="组合 8"/>
            <p:cNvGrpSpPr/>
            <p:nvPr/>
          </p:nvGrpSpPr>
          <p:grpSpPr>
            <a:xfrm>
              <a:off x="0" y="0"/>
              <a:ext cx="12006884" cy="6858000"/>
              <a:chOff x="0" y="0"/>
              <a:chExt cx="12006884" cy="6858000"/>
            </a:xfrm>
          </p:grpSpPr>
          <p:grpSp>
            <p:nvGrpSpPr>
              <p:cNvPr id="8198" name="组合 9"/>
              <p:cNvGrpSpPr/>
              <p:nvPr/>
            </p:nvGrpSpPr>
            <p:grpSpPr>
              <a:xfrm>
                <a:off x="0" y="0"/>
                <a:ext cx="12006884" cy="6858000"/>
                <a:chOff x="0" y="0"/>
                <a:chExt cx="12006884" cy="6858000"/>
              </a:xfrm>
            </p:grpSpPr>
            <p:sp>
              <p:nvSpPr>
                <p:cNvPr id="12" name="矩形 11"/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0" y="0"/>
                  <a:ext cx="6096000" cy="6858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/>
                  <a:endParaRPr lang="zh-CN" altLang="en-US" strike="noStrike" noProof="1" dirty="0"/>
                </a:p>
              </p:txBody>
            </p:sp>
            <p:sp>
              <p:nvSpPr>
                <p:cNvPr id="13" name="矩形 12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580664" y="593203"/>
                  <a:ext cx="11030673" cy="5671595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/>
                  <a:endParaRPr lang="zh-CN" altLang="en-US" strike="noStrike" noProof="1"/>
                </a:p>
              </p:txBody>
            </p:sp>
            <p:pic>
              <p:nvPicPr>
                <p:cNvPr id="8201" name="图片 13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0664" y="1886673"/>
                  <a:ext cx="4858137" cy="46747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8202" name="图片 14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289803" y="0"/>
                  <a:ext cx="1717081" cy="17929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pic>
            <p:nvPicPr>
              <p:cNvPr id="8203" name="图片 10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0"/>
              <a:stretch>
                <a:fillRect/>
              </a:stretch>
            </p:blipFill>
            <p:spPr>
              <a:xfrm rot="-2186000" flipH="1">
                <a:off x="4400402" y="3137998"/>
                <a:ext cx="352594" cy="58200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573010" y="1237615"/>
            <a:ext cx="884555" cy="4445635"/>
          </a:xfrm>
        </p:spPr>
        <p:txBody>
          <a:bodyPr lIns="90000" tIns="46800" rIns="90000" bIns="46800" anchor="ctr" anchorCtr="0">
            <a:normAutofit/>
          </a:bodyPr>
          <a:lstStyle>
            <a:lvl1pPr>
              <a:defRPr sz="3600" u="none" strike="noStrike" kern="1200" cap="none" spc="3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158538" y="0"/>
            <a:ext cx="847725" cy="885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158538" y="0"/>
            <a:ext cx="847725" cy="885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/>
        </p:nvGrpSpPr>
        <p:grpSpPr>
          <a:xfrm>
            <a:off x="0" y="0"/>
            <a:ext cx="11795125" cy="6858000"/>
            <a:chOff x="0" y="0"/>
            <a:chExt cx="11794603" cy="685800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412638" y="4224762"/>
              <a:ext cx="381965" cy="1458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11269" name="组合 7"/>
            <p:cNvGrpSpPr/>
            <p:nvPr/>
          </p:nvGrpSpPr>
          <p:grpSpPr>
            <a:xfrm>
              <a:off x="0" y="0"/>
              <a:ext cx="11611337" cy="6858000"/>
              <a:chOff x="0" y="0"/>
              <a:chExt cx="11611337" cy="6858000"/>
            </a:xfrm>
          </p:grpSpPr>
          <p:grpSp>
            <p:nvGrpSpPr>
              <p:cNvPr id="11270" name="组合 8"/>
              <p:cNvGrpSpPr/>
              <p:nvPr/>
            </p:nvGrpSpPr>
            <p:grpSpPr>
              <a:xfrm>
                <a:off x="0" y="0"/>
                <a:ext cx="11611337" cy="6858000"/>
                <a:chOff x="0" y="0"/>
                <a:chExt cx="11611337" cy="6858000"/>
              </a:xfrm>
            </p:grpSpPr>
            <p:sp>
              <p:nvSpPr>
                <p:cNvPr id="11" name="矩形 10"/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0" y="0"/>
                  <a:ext cx="6096000" cy="6858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/>
                  <a:endParaRPr lang="zh-CN" altLang="en-US" strike="noStrike" noProof="1" dirty="0"/>
                </a:p>
              </p:txBody>
            </p:sp>
            <p:sp>
              <p:nvSpPr>
                <p:cNvPr id="12" name="矩形 11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580664" y="593203"/>
                  <a:ext cx="11030673" cy="5671595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/>
                  <a:endParaRPr lang="zh-CN" altLang="en-US" strike="noStrike" noProof="1"/>
                </a:p>
              </p:txBody>
            </p:sp>
            <p:pic>
              <p:nvPicPr>
                <p:cNvPr id="11273" name="图片 12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80616" y="2097979"/>
                  <a:ext cx="3784923" cy="41668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pic>
            <p:nvPicPr>
              <p:cNvPr id="11274" name="图片 9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8"/>
              <a:stretch>
                <a:fillRect/>
              </a:stretch>
            </p:blipFill>
            <p:spPr>
              <a:xfrm flipH="1">
                <a:off x="4476896" y="5150734"/>
                <a:ext cx="518030" cy="855079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5775" y="920144"/>
            <a:ext cx="4937088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158538" y="0"/>
            <a:ext cx="847725" cy="885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7"/>
          <p:cNvGrpSpPr/>
          <p:nvPr/>
        </p:nvGrpSpPr>
        <p:grpSpPr>
          <a:xfrm>
            <a:off x="285750" y="0"/>
            <a:ext cx="11720513" cy="6584950"/>
            <a:chOff x="286385" y="1"/>
            <a:chExt cx="11720499" cy="6584949"/>
          </a:xfrm>
        </p:grpSpPr>
        <p:sp>
          <p:nvSpPr>
            <p:cNvPr id="9" name="矩形 8"/>
            <p:cNvSpPr/>
            <p:nvPr userDrawn="1">
              <p:custDataLst>
                <p:tags r:id="rId2"/>
              </p:custDataLst>
            </p:nvPr>
          </p:nvSpPr>
          <p:spPr>
            <a:xfrm>
              <a:off x="286385" y="273050"/>
              <a:ext cx="11616055" cy="63119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 fontAlgn="base"/>
              <a:endParaRPr lang="en-US" altLang="zh-CN" strike="noStrike" noProof="1" dirty="0">
                <a:sym typeface="+mn-ea"/>
              </a:endParaRPr>
            </a:p>
          </p:txBody>
        </p:sp>
        <p:pic>
          <p:nvPicPr>
            <p:cNvPr id="13317" name="图片 9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1159130" y="1"/>
              <a:ext cx="847754" cy="88519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组合 7"/>
          <p:cNvGrpSpPr/>
          <p:nvPr/>
        </p:nvGrpSpPr>
        <p:grpSpPr>
          <a:xfrm>
            <a:off x="285750" y="0"/>
            <a:ext cx="11720513" cy="6584950"/>
            <a:chOff x="286385" y="1"/>
            <a:chExt cx="11720499" cy="6584949"/>
          </a:xfrm>
        </p:grpSpPr>
        <p:sp>
          <p:nvSpPr>
            <p:cNvPr id="9" name="矩形 8"/>
            <p:cNvSpPr/>
            <p:nvPr userDrawn="1">
              <p:custDataLst>
                <p:tags r:id="rId2"/>
              </p:custDataLst>
            </p:nvPr>
          </p:nvSpPr>
          <p:spPr>
            <a:xfrm>
              <a:off x="286385" y="273050"/>
              <a:ext cx="11616055" cy="63119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 fontAlgn="base"/>
              <a:endParaRPr lang="en-US" altLang="zh-CN" strike="noStrike" noProof="1" dirty="0">
                <a:sym typeface="+mn-ea"/>
              </a:endParaRPr>
            </a:p>
          </p:txBody>
        </p:sp>
        <p:pic>
          <p:nvPicPr>
            <p:cNvPr id="14341" name="图片 9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1159130" y="1"/>
              <a:ext cx="847754" cy="88519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5" Type="http://schemas.openxmlformats.org/officeDocument/2006/relationships/theme" Target="../theme/theme1.xml"/><Relationship Id="rId64" Type="http://schemas.openxmlformats.org/officeDocument/2006/relationships/tags" Target="../tags/tag100.xml"/><Relationship Id="rId63" Type="http://schemas.openxmlformats.org/officeDocument/2006/relationships/tags" Target="../tags/tag99.xml"/><Relationship Id="rId62" Type="http://schemas.openxmlformats.org/officeDocument/2006/relationships/tags" Target="../tags/tag98.xml"/><Relationship Id="rId61" Type="http://schemas.openxmlformats.org/officeDocument/2006/relationships/tags" Target="../tags/tag97.xml"/><Relationship Id="rId60" Type="http://schemas.openxmlformats.org/officeDocument/2006/relationships/tags" Target="../tags/tag96.xml"/><Relationship Id="rId6" Type="http://schemas.openxmlformats.org/officeDocument/2006/relationships/slideLayout" Target="../slideLayouts/slideLayout6.xml"/><Relationship Id="rId59" Type="http://schemas.openxmlformats.org/officeDocument/2006/relationships/tags" Target="../tags/tag95.xml"/><Relationship Id="rId58" Type="http://schemas.openxmlformats.org/officeDocument/2006/relationships/slideLayout" Target="../slideLayouts/slideLayout58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54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.xml"/><Relationship Id="rId49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59"/>
            </p:custDataLst>
          </p:nvPr>
        </p:nvSpPr>
        <p:spPr>
          <a:xfrm>
            <a:off x="669925" y="442913"/>
            <a:ext cx="1085215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t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60"/>
            </p:custDataLst>
          </p:nvPr>
        </p:nvSpPr>
        <p:spPr>
          <a:xfrm>
            <a:off x="669925" y="952500"/>
            <a:ext cx="10852150" cy="5389563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1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2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63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>
            <p:custDataLst>
              <p:tags r:id="rId6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8.xml"/><Relationship Id="rId6" Type="http://schemas.openxmlformats.org/officeDocument/2006/relationships/tags" Target="../tags/tag10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19.GIF"/><Relationship Id="rId3" Type="http://schemas.openxmlformats.org/officeDocument/2006/relationships/image" Target="../media/image18.GIF"/><Relationship Id="rId2" Type="http://schemas.openxmlformats.org/officeDocument/2006/relationships/image" Target="D:/&#21382;&#21490;&#25945;&#23398;/&#37096;&#32534;&#29256;&#21021;&#19977;/2019&#37096;&#32534;&#20061;&#24180;&#32423;&#25945;&#23398;&#36164;&#28304;/&#35838;&#20214;/&#19979;&#20876;/NULL" TargetMode="External"/><Relationship Id="rId1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6.xml"/><Relationship Id="rId5" Type="http://schemas.openxmlformats.org/officeDocument/2006/relationships/audio" Target="../media/audio1.wav"/><Relationship Id="rId4" Type="http://schemas.openxmlformats.org/officeDocument/2006/relationships/image" Target="../media/image25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24.wmf"/><Relationship Id="rId1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24.wmf"/><Relationship Id="rId1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1" name="标题 20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5903913" y="1355725"/>
            <a:ext cx="1595438" cy="4108450"/>
          </a:xfrm>
        </p:spPr>
        <p:txBody>
          <a:bodyPr lIns="90170" tIns="46990" rIns="90170" bIns="46990" anchor="t" anchorCtr="0">
            <a:normAutofit/>
          </a:bodyPr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5900" b="1" i="0" u="none" strike="noStrike" kern="1200" cap="none" spc="200" normalizeH="0" baseline="0" noProof="1" dirty="0">
                <a:solidFill>
                  <a:srgbClr val="006600"/>
                </a:solidFill>
                <a:uFillTx/>
                <a:latin typeface="Arial" panose="020B0604020202020204" pitchFamily="34" charset="0"/>
                <a:ea typeface="方正粗圆简体" panose="03000509000000000000" pitchFamily="65" charset="-122"/>
                <a:cs typeface="+mj-cs"/>
              </a:rPr>
              <a:t>温故知新</a:t>
            </a:r>
            <a:endParaRPr kumimoji="0" lang="zh-CN" altLang="en-US" sz="5900" b="1" i="0" u="none" strike="noStrike" kern="1200" cap="none" spc="200" normalizeH="0" baseline="0" noProof="1" dirty="0">
              <a:solidFill>
                <a:srgbClr val="006600"/>
              </a:solidFill>
              <a:uFillTx/>
              <a:latin typeface="Arial" panose="020B0604020202020204" pitchFamily="34" charset="0"/>
              <a:ea typeface="方正粗圆简体" panose="03000509000000000000" pitchFamily="65" charset="-122"/>
              <a:cs typeface="+mj-cs"/>
            </a:endParaRPr>
          </a:p>
        </p:txBody>
      </p:sp>
      <p:sp>
        <p:nvSpPr>
          <p:cNvPr id="97283" name="Text Box 2"/>
          <p:cNvSpPr txBox="1"/>
          <p:nvPr/>
        </p:nvSpPr>
        <p:spPr>
          <a:xfrm>
            <a:off x="544513" y="446088"/>
            <a:ext cx="7024687" cy="41513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20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世界近现代政治格局的演变：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一战后形成：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____________________</a:t>
            </a:r>
            <a:r>
              <a:rPr lang="zh-CN" altLang="en-US" sz="28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二战后形成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:_____________</a:t>
            </a:r>
            <a:endParaRPr lang="en-US" altLang="zh-CN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美苏冷战结束后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8771" name="Text Box 3"/>
          <p:cNvSpPr txBox="1"/>
          <p:nvPr/>
        </p:nvSpPr>
        <p:spPr>
          <a:xfrm>
            <a:off x="2857500" y="1776413"/>
            <a:ext cx="3203575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凡尔赛</a:t>
            </a:r>
            <a:r>
              <a:rPr lang="en-US" altLang="zh-CN" sz="2800" b="1">
                <a:solidFill>
                  <a:srgbClr val="FF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华盛顿体系</a:t>
            </a:r>
            <a:endParaRPr lang="zh-CN" altLang="en-US" sz="2800" b="1" dirty="0">
              <a:solidFill>
                <a:srgbClr val="FF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88772" name="Text Box 4"/>
          <p:cNvSpPr txBox="1"/>
          <p:nvPr/>
        </p:nvSpPr>
        <p:spPr>
          <a:xfrm>
            <a:off x="2762250" y="2773363"/>
            <a:ext cx="1728788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两极格局</a:t>
            </a:r>
            <a:endParaRPr lang="zh-CN" altLang="en-US" sz="2800" b="1" dirty="0">
              <a:solidFill>
                <a:srgbClr val="FF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/>
      <p:bldP spid="28877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8545" name="文本框 99"/>
          <p:cNvSpPr txBox="1"/>
          <p:nvPr/>
        </p:nvSpPr>
        <p:spPr>
          <a:xfrm>
            <a:off x="369888" y="182563"/>
            <a:ext cx="6294437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3200">
                <a:latin typeface="方正粗圆简体" panose="03000509000000000000" pitchFamily="65" charset="-122"/>
                <a:ea typeface="方正粗圆简体" panose="03000509000000000000" pitchFamily="65" charset="-122"/>
              </a:rPr>
              <a:t>二、世界多极化趋势的发展</a:t>
            </a:r>
            <a:endParaRPr lang="zh-CN" altLang="en-US" sz="3200"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108546" name="文本框 1"/>
          <p:cNvSpPr txBox="1"/>
          <p:nvPr/>
        </p:nvSpPr>
        <p:spPr>
          <a:xfrm>
            <a:off x="387350" y="1155700"/>
            <a:ext cx="11528425" cy="5260975"/>
          </a:xfrm>
          <a:prstGeom prst="rect">
            <a:avLst/>
          </a:prstGeom>
          <a:noFill/>
          <a:ln w="28575" cap="flat" cmpd="sng">
            <a:solidFill>
              <a:srgbClr val="427C4F"/>
            </a:solidFill>
            <a:prstDash val="sysDash"/>
            <a:round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时间：1991年苏联解体后   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基本情况：“一超多强”局面初步形成(“一超”指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________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，“多强”指________、________ 、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___________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___________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  )，推动世界朝着             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__________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趋势发展。广大发展中国家成为了推动世界多极化趋势发展的一支力量。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中国应对多极化的措施：以经济建设为中心，大力发展生产力，提高综合国力，增强国际影响力；反对霸权主义和强权政治，加强国际间的交流和合作；倡导建立公正合理的国际经济、政治新秩序。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227" name="Text Box 5"/>
          <p:cNvSpPr txBox="1"/>
          <p:nvPr/>
        </p:nvSpPr>
        <p:spPr>
          <a:xfrm>
            <a:off x="917575" y="2655888"/>
            <a:ext cx="935038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CC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欧盟</a:t>
            </a:r>
            <a:endParaRPr lang="zh-CN" altLang="en-US" sz="2800" b="1" dirty="0">
              <a:solidFill>
                <a:srgbClr val="00CC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91848" name="Text Box 8"/>
          <p:cNvSpPr txBox="1"/>
          <p:nvPr/>
        </p:nvSpPr>
        <p:spPr>
          <a:xfrm>
            <a:off x="8685213" y="1933575"/>
            <a:ext cx="936625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CC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美国</a:t>
            </a:r>
            <a:endParaRPr lang="zh-CN" altLang="en-US" sz="2800" b="1" dirty="0">
              <a:solidFill>
                <a:srgbClr val="00CC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2229" name="Text Box 12"/>
          <p:cNvSpPr txBox="1"/>
          <p:nvPr/>
        </p:nvSpPr>
        <p:spPr>
          <a:xfrm>
            <a:off x="2644775" y="2565400"/>
            <a:ext cx="935038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CC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日本</a:t>
            </a:r>
            <a:endParaRPr lang="zh-CN" altLang="en-US" sz="2800" b="1" dirty="0">
              <a:solidFill>
                <a:srgbClr val="00CC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2230" name="Text Box 13"/>
          <p:cNvSpPr txBox="1"/>
          <p:nvPr/>
        </p:nvSpPr>
        <p:spPr>
          <a:xfrm>
            <a:off x="6662738" y="2565400"/>
            <a:ext cx="935037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CC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中国</a:t>
            </a:r>
            <a:endParaRPr lang="zh-CN" altLang="en-US" sz="2800" b="1" dirty="0">
              <a:solidFill>
                <a:srgbClr val="00CC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2231" name="Text Box 14"/>
          <p:cNvSpPr txBox="1"/>
          <p:nvPr/>
        </p:nvSpPr>
        <p:spPr>
          <a:xfrm>
            <a:off x="4379913" y="2565400"/>
            <a:ext cx="1366837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CC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俄罗斯</a:t>
            </a:r>
            <a:endParaRPr lang="zh-CN" altLang="en-US" sz="2800" b="1" dirty="0">
              <a:solidFill>
                <a:srgbClr val="00CC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2232" name="Text Box 15"/>
          <p:cNvSpPr txBox="1"/>
          <p:nvPr/>
        </p:nvSpPr>
        <p:spPr>
          <a:xfrm>
            <a:off x="557213" y="3178175"/>
            <a:ext cx="12954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CC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多极化</a:t>
            </a:r>
            <a:endParaRPr lang="zh-CN" altLang="en-US" sz="2800" b="1" dirty="0">
              <a:solidFill>
                <a:srgbClr val="00CC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291848" grpId="0"/>
      <p:bldP spid="52229" grpId="0"/>
      <p:bldP spid="52230" grpId="0"/>
      <p:bldP spid="52231" grpId="0"/>
      <p:bldP spid="522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9569" name="文本框 99"/>
          <p:cNvSpPr txBox="1"/>
          <p:nvPr/>
        </p:nvSpPr>
        <p:spPr>
          <a:xfrm>
            <a:off x="369888" y="182563"/>
            <a:ext cx="6294437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3200">
                <a:latin typeface="方正粗圆简体" panose="03000509000000000000" pitchFamily="65" charset="-122"/>
                <a:ea typeface="方正粗圆简体" panose="03000509000000000000" pitchFamily="65" charset="-122"/>
              </a:rPr>
              <a:t>三、建立国际新秩序的努力</a:t>
            </a:r>
            <a:endParaRPr lang="zh-CN" altLang="zh-CN" sz="3200"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109570" name="文本框 9"/>
          <p:cNvSpPr txBox="1"/>
          <p:nvPr/>
        </p:nvSpPr>
        <p:spPr>
          <a:xfrm>
            <a:off x="290513" y="1165225"/>
            <a:ext cx="11563350" cy="5262563"/>
          </a:xfrm>
          <a:prstGeom prst="rect">
            <a:avLst/>
          </a:prstGeom>
          <a:noFill/>
          <a:ln w="28575" cap="flat" cmpd="sng">
            <a:solidFill>
              <a:srgbClr val="427C4F"/>
            </a:solidFill>
            <a:prstDash val="sysDash"/>
            <a:round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不结盟运动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成立：__________年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影响：标志广大发展中国家成为国际舞台的一支重要力量,在一定程度上冲击着两极格局。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中国的努力：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（1）主张弘扬平等互信、包容互鉴、合作共赢的精神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（2）中国始终不渝走和平发展道路,奉行独立自主的和平外交政策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（3）中国反对霸权主义和强权政治,绝不干涉别国内政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251" name="Text Box 12"/>
          <p:cNvSpPr txBox="1"/>
          <p:nvPr/>
        </p:nvSpPr>
        <p:spPr>
          <a:xfrm>
            <a:off x="1738313" y="1979613"/>
            <a:ext cx="1309687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C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1961</a:t>
            </a:r>
            <a:endParaRPr lang="en-US" altLang="zh-CN" sz="2800" b="1">
              <a:solidFill>
                <a:srgbClr val="00CC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593" name="文本框 99"/>
          <p:cNvSpPr txBox="1"/>
          <p:nvPr/>
        </p:nvSpPr>
        <p:spPr>
          <a:xfrm>
            <a:off x="369888" y="182563"/>
            <a:ext cx="8980487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3200">
                <a:latin typeface="方正粗圆简体" panose="03000509000000000000" pitchFamily="65" charset="-122"/>
                <a:ea typeface="方正粗圆简体" panose="03000509000000000000" pitchFamily="65" charset="-122"/>
              </a:rPr>
              <a:t>中国如何应对当前世界局势发展变化？</a:t>
            </a:r>
            <a:endParaRPr lang="zh-CN" altLang="zh-CN" sz="3200"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4375" y="1585913"/>
            <a:ext cx="10868025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32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以经济建设为中心，大力发展生产力，加强综合国力</a:t>
            </a:r>
            <a:r>
              <a:rPr lang="zh-CN" altLang="en-US" sz="32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sz="3200" b="1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275" name="矩形 7"/>
          <p:cNvSpPr/>
          <p:nvPr/>
        </p:nvSpPr>
        <p:spPr>
          <a:xfrm>
            <a:off x="714375" y="3035300"/>
            <a:ext cx="10999788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2、反对霸权主义和强权政治，加强国际间的交流和合作；</a:t>
            </a:r>
            <a:endParaRPr lang="en-US" altLang="zh-CN" sz="3200" b="1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03275" y="4356100"/>
            <a:ext cx="10387013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3、倡导建立公正合理的国际经济、政治新秩序。</a:t>
            </a:r>
            <a:endParaRPr lang="en-US" altLang="zh-CN" sz="3200" b="1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4275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99329" name="Picture 5" descr="u"/>
          <p:cNvPicPr>
            <a:picLocks noChangeAspect="1"/>
          </p:cNvPicPr>
          <p:nvPr/>
        </p:nvPicPr>
        <p:blipFill>
          <a:blip r:embed="rId1"/>
          <a:srcRect b="6573"/>
          <a:stretch>
            <a:fillRect/>
          </a:stretch>
        </p:blipFill>
        <p:spPr>
          <a:xfrm>
            <a:off x="336550" y="392113"/>
            <a:ext cx="2849563" cy="1768475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9330" name="Picture 4" descr="国旗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75" y="4778375"/>
            <a:ext cx="2578100" cy="1720850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9331" name="Picture 7" descr="图像:Japan_flag_lar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363" y="4733925"/>
            <a:ext cx="2262187" cy="1809750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9332" name="Picture 6" descr="俄罗斯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9075" y="4656138"/>
            <a:ext cx="2886075" cy="1765300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9333" name="Picture 9" descr="图片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6313" y="4733925"/>
            <a:ext cx="2822575" cy="1765300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99334" name="标题 1"/>
          <p:cNvSpPr>
            <a:spLocks noGrp="1"/>
          </p:cNvSpPr>
          <p:nvPr/>
        </p:nvSpPr>
        <p:spPr>
          <a:xfrm>
            <a:off x="4062413" y="584200"/>
            <a:ext cx="5567362" cy="138271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/>
          <a:p>
            <a:pPr algn="ctr"/>
            <a:r>
              <a:rPr lang="zh-CN" altLang="en-US" sz="8800">
                <a:solidFill>
                  <a:srgbClr val="006600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第</a:t>
            </a:r>
            <a:r>
              <a:rPr lang="en-US" altLang="zh-CN" sz="8800">
                <a:solidFill>
                  <a:srgbClr val="006600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19</a:t>
            </a:r>
            <a:r>
              <a:rPr lang="zh-CN" altLang="en-US" sz="8800">
                <a:solidFill>
                  <a:srgbClr val="006600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课  </a:t>
            </a:r>
            <a:endParaRPr lang="zh-CN" altLang="en-US" sz="8800">
              <a:solidFill>
                <a:srgbClr val="006600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99335" name="标题 1"/>
          <p:cNvSpPr>
            <a:spLocks noGrp="1"/>
          </p:cNvSpPr>
          <p:nvPr/>
        </p:nvSpPr>
        <p:spPr>
          <a:xfrm>
            <a:off x="1746250" y="2620963"/>
            <a:ext cx="9005888" cy="13827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/>
          <a:p>
            <a:pPr algn="ctr"/>
            <a:r>
              <a:rPr lang="zh-CN" altLang="en-US" sz="8800">
                <a:solidFill>
                  <a:srgbClr val="006600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冷战后的世界格局  </a:t>
            </a:r>
            <a:endParaRPr lang="zh-CN" altLang="en-US" sz="8800">
              <a:solidFill>
                <a:srgbClr val="006600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</p:spTree>
    <p:custDataLst>
      <p:tags r:id="rId6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0833" name="文本框 3"/>
          <p:cNvSpPr txBox="1"/>
          <p:nvPr/>
        </p:nvSpPr>
        <p:spPr>
          <a:xfrm>
            <a:off x="3673475" y="981075"/>
            <a:ext cx="4527550" cy="1320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8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圆简体" panose="03000509000000000000" pitchFamily="65" charset="-122"/>
                <a:ea typeface="方正粗圆简体" panose="03000509000000000000" pitchFamily="65" charset="-122"/>
                <a:cs typeface="+mn-cs"/>
              </a:rPr>
              <a:t>自主学习</a:t>
            </a:r>
            <a:endParaRPr lang="zh-CN" altLang="en-US" sz="80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7407" y="2501900"/>
            <a:ext cx="11330305" cy="279971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>
              <a:lnSpc>
                <a:spcPct val="200000"/>
              </a:lnSpc>
            </a:pPr>
            <a:r>
              <a:rPr lang="en-US" altLang="zh-CN" sz="32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sz="32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、了解冷战后世界格局的特点以及危及世界和平的因素。</a:t>
            </a:r>
            <a:endParaRPr lang="zh-CN" altLang="en-US" sz="3200" b="1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lnSpc>
                <a:spcPct val="200000"/>
              </a:lnSpc>
            </a:pPr>
            <a:r>
              <a:rPr lang="en-US" altLang="zh-CN" sz="32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sz="32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、了解各国为建立新的国际秩序作出的努力。</a:t>
            </a:r>
            <a:endParaRPr lang="zh-CN" altLang="en-US" sz="3200" b="1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lnSpc>
                <a:spcPct val="150000"/>
              </a:lnSpc>
            </a:pPr>
            <a:endParaRPr lang="zh-CN" altLang="en-US" sz="3200" b="1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2259" name="矩形 352258"/>
          <p:cNvSpPr/>
          <p:nvPr/>
        </p:nvSpPr>
        <p:spPr>
          <a:xfrm>
            <a:off x="304800" y="182559"/>
            <a:ext cx="8534400" cy="62389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rtlCol="0" anchor="ctr">
            <a:normAutofit/>
            <a:scene3d>
              <a:camera prst="orthographicFront"/>
              <a:lightRig rig="threePt" dir="t"/>
            </a:scene3d>
          </a:bodyPr>
          <a:p>
            <a:pPr lvl="0" algn="l" defTabSz="685800" fontAlgn="auto">
              <a:buClrTx/>
              <a:buSzTx/>
              <a:buFontTx/>
            </a:pPr>
            <a:r>
              <a:rPr lang="zh-CN" altLang="en-US" sz="3200" b="1" strike="noStrike" spc="200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ea typeface="方正粗圆简体" panose="03000509000000000000" pitchFamily="65" charset="-122"/>
                <a:cs typeface="+mj-cs"/>
                <a:sym typeface="+mn-ea"/>
              </a:rPr>
              <a:t>一、冷战后世界格局的特点</a:t>
            </a:r>
            <a:endParaRPr lang="zh-CN" altLang="en-US" sz="3200" b="1" strike="noStrike" spc="200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ea typeface="方正粗圆简体" panose="03000509000000000000" pitchFamily="65" charset="-122"/>
              <a:cs typeface="+mj-cs"/>
              <a:sym typeface="+mn-ea"/>
            </a:endParaRPr>
          </a:p>
        </p:txBody>
      </p:sp>
      <p:sp>
        <p:nvSpPr>
          <p:cNvPr id="102402" name="文本框 1"/>
          <p:cNvSpPr txBox="1"/>
          <p:nvPr/>
        </p:nvSpPr>
        <p:spPr>
          <a:xfrm>
            <a:off x="304800" y="1168400"/>
            <a:ext cx="11644313" cy="4616450"/>
          </a:xfrm>
          <a:prstGeom prst="rect">
            <a:avLst/>
          </a:prstGeom>
          <a:noFill/>
          <a:ln w="28575" cap="flat" cmpd="sng">
            <a:solidFill>
              <a:srgbClr val="A57F14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特点：总趋势走向缓和,_______与__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_____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的主题。呈现缓和与紧张、和平与动荡并存局面，新的世界格局尚未形成，世界朝__________方向发展。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威胁世界和平与稳定的因素：____________、____________、____________、______________、______________等。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霸权主义的表现：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1、1999年，以美国为首的北约轰炸南斯拉夫联盟共和国；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2、2003年美国发动伊拉克战争；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449" name="Rectangle 3"/>
          <p:cNvSpPr/>
          <p:nvPr/>
        </p:nvSpPr>
        <p:spPr>
          <a:xfrm>
            <a:off x="4219575" y="1270000"/>
            <a:ext cx="955675" cy="647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 algn="just">
              <a:lnSpc>
                <a:spcPct val="13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00C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和平</a:t>
            </a:r>
            <a:endParaRPr lang="zh-CN" altLang="en-US" sz="2800" b="1" dirty="0">
              <a:solidFill>
                <a:srgbClr val="00CC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84" name="Rectangle 3"/>
          <p:cNvSpPr/>
          <p:nvPr/>
        </p:nvSpPr>
        <p:spPr>
          <a:xfrm>
            <a:off x="5665788" y="1270000"/>
            <a:ext cx="922337" cy="647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 algn="just">
              <a:lnSpc>
                <a:spcPct val="13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00C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</a:t>
            </a:r>
            <a:endParaRPr lang="zh-CN" altLang="en-US" sz="2800" b="1" dirty="0">
              <a:solidFill>
                <a:srgbClr val="00CC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85" name="Rectangle 3"/>
          <p:cNvSpPr/>
          <p:nvPr/>
        </p:nvSpPr>
        <p:spPr>
          <a:xfrm>
            <a:off x="8382000" y="1866900"/>
            <a:ext cx="1454150" cy="647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 algn="just">
              <a:lnSpc>
                <a:spcPct val="13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00C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多极化</a:t>
            </a:r>
            <a:endParaRPr lang="zh-CN" altLang="en-US" sz="2800" b="1" dirty="0">
              <a:solidFill>
                <a:srgbClr val="00CC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86" name="Rectangle 3"/>
          <p:cNvSpPr/>
          <p:nvPr/>
        </p:nvSpPr>
        <p:spPr>
          <a:xfrm>
            <a:off x="5175250" y="2517775"/>
            <a:ext cx="1841500" cy="647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 algn="just">
              <a:lnSpc>
                <a:spcPct val="13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00C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霸权主义</a:t>
            </a:r>
            <a:endParaRPr lang="zh-CN" altLang="en-US" sz="2800" b="1" dirty="0">
              <a:solidFill>
                <a:srgbClr val="00CC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87" name="Rectangle 3"/>
          <p:cNvSpPr/>
          <p:nvPr/>
        </p:nvSpPr>
        <p:spPr>
          <a:xfrm>
            <a:off x="7273925" y="2517775"/>
            <a:ext cx="1808163" cy="647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 algn="just">
              <a:lnSpc>
                <a:spcPct val="13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00C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地区冲突</a:t>
            </a:r>
            <a:endParaRPr lang="zh-CN" altLang="en-US" sz="2800" b="1" dirty="0">
              <a:solidFill>
                <a:srgbClr val="00CC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88" name="Rectangle 3"/>
          <p:cNvSpPr/>
          <p:nvPr/>
        </p:nvSpPr>
        <p:spPr>
          <a:xfrm>
            <a:off x="9621838" y="2517775"/>
            <a:ext cx="1844675" cy="647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 algn="just">
              <a:lnSpc>
                <a:spcPct val="13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00C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民族矛盾</a:t>
            </a:r>
            <a:endParaRPr lang="zh-CN" altLang="en-US" sz="2800" b="1" dirty="0">
              <a:solidFill>
                <a:srgbClr val="00CC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89" name="Rectangle 3"/>
          <p:cNvSpPr/>
          <p:nvPr/>
        </p:nvSpPr>
        <p:spPr>
          <a:xfrm>
            <a:off x="569913" y="3103563"/>
            <a:ext cx="1687512" cy="647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 algn="just">
              <a:lnSpc>
                <a:spcPct val="13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00C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宗教纷争</a:t>
            </a:r>
            <a:endParaRPr lang="zh-CN" altLang="en-US" sz="2800" b="1" dirty="0">
              <a:solidFill>
                <a:srgbClr val="00CC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90" name="Rectangle 3"/>
          <p:cNvSpPr/>
          <p:nvPr/>
        </p:nvSpPr>
        <p:spPr>
          <a:xfrm>
            <a:off x="3197225" y="3103563"/>
            <a:ext cx="1689100" cy="647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 algn="just">
              <a:lnSpc>
                <a:spcPct val="13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00C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恐怖主义</a:t>
            </a:r>
            <a:endParaRPr lang="zh-CN" altLang="en-US" sz="2800" b="1" dirty="0">
              <a:solidFill>
                <a:srgbClr val="00CC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9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17449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608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60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608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608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608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6089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4609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9" grpId="0" build="p"/>
      <p:bldP spid="46084" grpId="0" build="p"/>
      <p:bldP spid="46085" grpId="0" build="p"/>
      <p:bldP spid="46086" grpId="0" build="p"/>
      <p:bldP spid="46087" grpId="0" build="p"/>
      <p:bldP spid="46088" grpId="0" build="p"/>
      <p:bldP spid="46089" grpId="0" build="p"/>
      <p:bldP spid="4609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2259" name="矩形 352258"/>
          <p:cNvSpPr/>
          <p:nvPr/>
        </p:nvSpPr>
        <p:spPr>
          <a:xfrm>
            <a:off x="304800" y="182559"/>
            <a:ext cx="8534400" cy="62389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rtlCol="0" anchor="ctr">
            <a:normAutofit/>
            <a:scene3d>
              <a:camera prst="orthographicFront"/>
              <a:lightRig rig="threePt" dir="t"/>
            </a:scene3d>
          </a:bodyPr>
          <a:p>
            <a:pPr lvl="0" algn="l" defTabSz="685800" fontAlgn="auto">
              <a:buClrTx/>
              <a:buSzTx/>
              <a:buFontTx/>
            </a:pPr>
            <a:r>
              <a:rPr lang="zh-CN" altLang="en-US" sz="3200" b="1" strike="noStrike" spc="200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ea typeface="方正粗圆简体" panose="03000509000000000000" pitchFamily="65" charset="-122"/>
                <a:cs typeface="+mj-cs"/>
                <a:sym typeface="+mn-ea"/>
              </a:rPr>
              <a:t>霸权主义与地区冲突</a:t>
            </a:r>
            <a:endParaRPr lang="zh-CN" altLang="en-US" sz="3200" b="1" strike="noStrike" spc="200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ea typeface="方正粗圆简体" panose="03000509000000000000" pitchFamily="65" charset="-122"/>
              <a:cs typeface="+mj-cs"/>
              <a:sym typeface="+mn-ea"/>
            </a:endParaRPr>
          </a:p>
        </p:txBody>
      </p:sp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3311525" y="1089025"/>
            <a:ext cx="5527675" cy="850900"/>
          </a:xfrm>
          <a:solidFill>
            <a:srgbClr val="FFFFFF"/>
          </a:solidFill>
        </p:spPr>
        <p:txBody>
          <a:bodyPr anchor="ctr">
            <a:normAutofit fontScale="90000"/>
          </a:bodyPr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美国借</a:t>
            </a:r>
            <a:r>
              <a:rPr kumimoji="0" lang="zh-CN" altLang="en-US" sz="40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“</a:t>
            </a:r>
            <a:r>
              <a:rPr kumimoji="0" lang="zh-CN" altLang="en-US" sz="40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民主</a:t>
            </a:r>
            <a:r>
              <a:rPr kumimoji="0" lang="zh-CN" altLang="en-US" sz="40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”</a:t>
            </a:r>
            <a:r>
              <a:rPr kumimoji="0" lang="zh-CN" altLang="en-US" sz="40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推行霸权</a:t>
            </a:r>
            <a:endParaRPr kumimoji="0" lang="zh-CN" altLang="en-US" sz="4000" b="1" i="0" u="none" strike="noStrike" kern="1200" cap="none" spc="200" normalizeH="0" baseline="0" noProof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03427" name="Picture 4" descr="美国借民主推行霸权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0025" y="1839913"/>
            <a:ext cx="6442075" cy="4497387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" name="Text Box 5"/>
          <p:cNvSpPr txBox="1"/>
          <p:nvPr/>
        </p:nvSpPr>
        <p:spPr>
          <a:xfrm>
            <a:off x="514350" y="2138363"/>
            <a:ext cx="2438400" cy="522287"/>
          </a:xfrm>
          <a:prstGeom prst="rect">
            <a:avLst/>
          </a:prstGeom>
          <a:noFill/>
          <a:ln w="28575" cap="flat" cmpd="sng">
            <a:solidFill>
              <a:srgbClr val="427C4F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方正粗圆简体" panose="03000509000000000000" pitchFamily="65" charset="-122"/>
                <a:ea typeface="方正粗圆简体" panose="03000509000000000000" pitchFamily="65" charset="-122"/>
                <a:sym typeface="Arial" panose="020B0604020202020204" pitchFamily="34" charset="0"/>
              </a:rPr>
              <a:t>人权高于主权</a:t>
            </a:r>
            <a:endParaRPr lang="zh-CN" altLang="en-US" sz="2800" b="1" dirty="0">
              <a:latin typeface="方正粗圆简体" panose="03000509000000000000" pitchFamily="65" charset="-122"/>
              <a:ea typeface="方正粗圆简体" panose="03000509000000000000" pitchFamily="65" charset="-122"/>
              <a:sym typeface="Arial" panose="020B0604020202020204" pitchFamily="34" charset="0"/>
            </a:endParaRPr>
          </a:p>
        </p:txBody>
      </p:sp>
      <p:sp>
        <p:nvSpPr>
          <p:cNvPr id="12293" name="Text Box 6"/>
          <p:cNvSpPr txBox="1"/>
          <p:nvPr/>
        </p:nvSpPr>
        <p:spPr>
          <a:xfrm>
            <a:off x="438150" y="5208588"/>
            <a:ext cx="4675188" cy="952500"/>
          </a:xfrm>
          <a:prstGeom prst="rect">
            <a:avLst/>
          </a:prstGeom>
          <a:noFill/>
          <a:ln w="28575" cap="flat" cmpd="sng">
            <a:solidFill>
              <a:srgbClr val="427C4F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方正粗圆简体" panose="03000509000000000000" pitchFamily="65" charset="-122"/>
                <a:ea typeface="方正粗圆简体" panose="03000509000000000000" pitchFamily="65" charset="-122"/>
                <a:sym typeface="Arial" panose="020B0604020202020204" pitchFamily="34" charset="0"/>
              </a:rPr>
              <a:t>利用北约插手别国事务和地区争端</a:t>
            </a:r>
            <a:endParaRPr lang="zh-CN" altLang="en-US" sz="2800" b="1" dirty="0">
              <a:latin typeface="方正粗圆简体" panose="03000509000000000000" pitchFamily="65" charset="-122"/>
              <a:ea typeface="方正粗圆简体" panose="03000509000000000000" pitchFamily="65" charset="-122"/>
              <a:sym typeface="Arial" panose="020B0604020202020204" pitchFamily="34" charset="0"/>
            </a:endParaRPr>
          </a:p>
        </p:txBody>
      </p:sp>
      <p:sp>
        <p:nvSpPr>
          <p:cNvPr id="47110" name="Text Box 7"/>
          <p:cNvSpPr txBox="1"/>
          <p:nvPr/>
        </p:nvSpPr>
        <p:spPr>
          <a:xfrm>
            <a:off x="1552575" y="4170363"/>
            <a:ext cx="2724150" cy="547687"/>
          </a:xfrm>
          <a:prstGeom prst="rect">
            <a:avLst/>
          </a:prstGeom>
          <a:noFill/>
          <a:ln w="28575" cap="flat" cmpd="sng">
            <a:solidFill>
              <a:srgbClr val="427C4F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方正粗圆简体" panose="03000509000000000000" pitchFamily="65" charset="-122"/>
                <a:ea typeface="方正粗圆简体" panose="03000509000000000000" pitchFamily="65" charset="-122"/>
                <a:sym typeface="Arial" panose="020B0604020202020204" pitchFamily="34" charset="0"/>
              </a:rPr>
              <a:t>越过联合国</a:t>
            </a:r>
            <a:endParaRPr lang="zh-CN" altLang="en-US" sz="2800" b="1" dirty="0">
              <a:latin typeface="方正粗圆简体" panose="03000509000000000000" pitchFamily="65" charset="-122"/>
              <a:ea typeface="方正粗圆简体" panose="03000509000000000000" pitchFamily="65" charset="-122"/>
              <a:sym typeface="Arial" panose="020B0604020202020204" pitchFamily="34" charset="0"/>
            </a:endParaRPr>
          </a:p>
        </p:txBody>
      </p:sp>
      <p:sp>
        <p:nvSpPr>
          <p:cNvPr id="12295" name="Text Box 8"/>
          <p:cNvSpPr txBox="1"/>
          <p:nvPr/>
        </p:nvSpPr>
        <p:spPr>
          <a:xfrm>
            <a:off x="792163" y="3168650"/>
            <a:ext cx="3810000" cy="520700"/>
          </a:xfrm>
          <a:prstGeom prst="rect">
            <a:avLst/>
          </a:prstGeom>
          <a:noFill/>
          <a:ln w="28575" cap="flat" cmpd="sng">
            <a:solidFill>
              <a:srgbClr val="427C4F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方正粗圆简体" panose="03000509000000000000" pitchFamily="65" charset="-122"/>
                <a:ea typeface="方正粗圆简体" panose="03000509000000000000" pitchFamily="65" charset="-122"/>
                <a:sym typeface="Arial" panose="020B0604020202020204" pitchFamily="34" charset="0"/>
              </a:rPr>
              <a:t>拥有大规模杀伤性武器</a:t>
            </a:r>
            <a:endParaRPr lang="zh-CN" altLang="en-US" sz="2800" b="1" dirty="0">
              <a:latin typeface="方正粗圆简体" panose="03000509000000000000" pitchFamily="65" charset="-122"/>
              <a:ea typeface="方正粗圆简体" panose="03000509000000000000" pitchFamily="65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2293" grpId="0" bldLvl="0" animBg="1"/>
      <p:bldP spid="47110" grpId="0" bldLvl="0" animBg="1"/>
      <p:bldP spid="1229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04800" y="182559"/>
            <a:ext cx="8534400" cy="62389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rtlCol="0" anchor="ctr">
            <a:normAutofit/>
            <a:scene3d>
              <a:camera prst="orthographicFront"/>
              <a:lightRig rig="threePt" dir="t"/>
            </a:scene3d>
          </a:bodyPr>
          <a:p>
            <a:pPr lvl="0" algn="l" defTabSz="685800" fontAlgn="auto">
              <a:buClrTx/>
              <a:buSzTx/>
              <a:buFontTx/>
            </a:pPr>
            <a:r>
              <a:rPr lang="zh-CN" altLang="en-US" sz="3200" b="1" strike="noStrike" spc="200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ea typeface="方正粗圆简体" panose="03000509000000000000" pitchFamily="65" charset="-122"/>
                <a:cs typeface="+mj-cs"/>
                <a:sym typeface="+mn-ea"/>
              </a:rPr>
              <a:t>霸权主义与地区冲突</a:t>
            </a:r>
            <a:endParaRPr lang="zh-CN" altLang="en-US" sz="3200" b="1" strike="noStrike" spc="200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ea typeface="方正粗圆简体" panose="03000509000000000000" pitchFamily="65" charset="-122"/>
              <a:cs typeface="+mj-cs"/>
              <a:sym typeface="+mn-ea"/>
            </a:endParaRPr>
          </a:p>
        </p:txBody>
      </p:sp>
      <p:pic>
        <p:nvPicPr>
          <p:cNvPr id="104450" name="Picture 4" descr="战争态势图 40k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227013" y="1136650"/>
            <a:ext cx="11458575" cy="55594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4872038" y="2298700"/>
            <a:ext cx="4105275" cy="2138363"/>
            <a:chOff x="7673" y="3619"/>
            <a:chExt cx="6464" cy="3368"/>
          </a:xfrm>
        </p:grpSpPr>
        <p:pic>
          <p:nvPicPr>
            <p:cNvPr id="104452" name="Picture 7" descr="JS_0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812393">
              <a:off x="7498" y="3978"/>
              <a:ext cx="1587" cy="12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4453" name="Picture 9" descr="JS_0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27801">
              <a:off x="9878" y="5226"/>
              <a:ext cx="1587" cy="12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4454" name="Picture 8" descr="JS_00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75" y="3925"/>
              <a:ext cx="3062" cy="30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4455" name="Picture 11" descr="JS_0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10299" y="3784"/>
              <a:ext cx="1587" cy="124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243" name="WordArt 6"/>
          <p:cNvSpPr>
            <a:spLocks noTextEdit="1"/>
          </p:cNvSpPr>
          <p:nvPr/>
        </p:nvSpPr>
        <p:spPr>
          <a:xfrm>
            <a:off x="7104063" y="4149725"/>
            <a:ext cx="2679700" cy="755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南斯拉夫联盟共和国</a:t>
            </a:r>
            <a:endParaRPr lang="zh-CN" altLang="en-US" sz="3200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48137" name="Text Box 2"/>
          <p:cNvSpPr txBox="1"/>
          <p:nvPr/>
        </p:nvSpPr>
        <p:spPr>
          <a:xfrm>
            <a:off x="657225" y="1171575"/>
            <a:ext cx="10917238" cy="1924050"/>
          </a:xfrm>
          <a:prstGeom prst="rect">
            <a:avLst/>
          </a:prstGeom>
          <a:solidFill>
            <a:srgbClr val="CDDABE"/>
          </a:solidFill>
          <a:ln w="6350" cap="flat" cmpd="sng">
            <a:solidFill>
              <a:srgbClr val="A69358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buSzPct val="100000"/>
            </a:pPr>
            <a:r>
              <a:rPr lang="zh-CN" altLang="en-US" sz="2400" b="1" dirty="0">
                <a:latin typeface="隶书" panose="02010509060101010101" pitchFamily="49" charset="-122"/>
                <a:ea typeface="隶书" panose="02010509060101010101" pitchFamily="49" charset="-122"/>
                <a:sym typeface="Arial" panose="020B0604020202020204" pitchFamily="34" charset="0"/>
              </a:rPr>
              <a:t>时间：1999年3月24日起共计78天轰炸。</a:t>
            </a:r>
            <a:endParaRPr lang="zh-CN" altLang="en-US" sz="2400" b="1" dirty="0">
              <a:latin typeface="隶书" panose="02010509060101010101" pitchFamily="49" charset="-122"/>
              <a:ea typeface="隶书" panose="02010509060101010101" pitchFamily="49" charset="-122"/>
              <a:sym typeface="Arial" panose="020B0604020202020204" pitchFamily="34" charset="0"/>
            </a:endParaRPr>
          </a:p>
          <a:p>
            <a:pPr>
              <a:buSzPct val="100000"/>
            </a:pPr>
            <a:r>
              <a:rPr lang="zh-CN" altLang="en-US" sz="2400" b="1" dirty="0">
                <a:latin typeface="隶书" panose="02010509060101010101" pitchFamily="49" charset="-122"/>
                <a:ea typeface="隶书" panose="02010509060101010101" pitchFamily="49" charset="-122"/>
                <a:sym typeface="Arial" panose="020B0604020202020204" pitchFamily="34" charset="0"/>
              </a:rPr>
              <a:t>起因：南联盟共和国反对科索沃独立</a:t>
            </a:r>
            <a:endParaRPr lang="zh-CN" altLang="en-US" sz="2400" b="1" dirty="0">
              <a:latin typeface="隶书" panose="02010509060101010101" pitchFamily="49" charset="-122"/>
              <a:ea typeface="隶书" panose="02010509060101010101" pitchFamily="49" charset="-122"/>
              <a:sym typeface="Arial" panose="020B0604020202020204" pitchFamily="34" charset="0"/>
            </a:endParaRPr>
          </a:p>
          <a:p>
            <a:pPr>
              <a:buSzPct val="100000"/>
            </a:pPr>
            <a:r>
              <a:rPr lang="zh-CN" altLang="en-US" sz="2400" b="1" dirty="0">
                <a:latin typeface="隶书" panose="02010509060101010101" pitchFamily="49" charset="-122"/>
                <a:ea typeface="隶书" panose="02010509060101010101" pitchFamily="49" charset="-122"/>
                <a:sym typeface="Arial" panose="020B0604020202020204" pitchFamily="34" charset="0"/>
              </a:rPr>
              <a:t>进程：以美国为首的北约介入科索沃危机，并绕过联合国，对南联盟进行轰炸，致使</a:t>
            </a:r>
            <a:r>
              <a:rPr lang="en-US" altLang="zh-CN" sz="2400" b="1">
                <a:latin typeface="隶书" panose="02010509060101010101" pitchFamily="49" charset="-122"/>
                <a:ea typeface="隶书" panose="02010509060101010101" pitchFamily="49" charset="-122"/>
                <a:sym typeface="Arial" panose="020B0604020202020204" pitchFamily="34" charset="0"/>
              </a:rPr>
              <a:t>100</a:t>
            </a:r>
            <a:r>
              <a:rPr lang="zh-CN" altLang="en-US" sz="2400" b="1" dirty="0">
                <a:latin typeface="隶书" panose="02010509060101010101" pitchFamily="49" charset="-122"/>
                <a:ea typeface="隶书" panose="02010509060101010101" pitchFamily="49" charset="-122"/>
                <a:sym typeface="Arial" panose="020B0604020202020204" pitchFamily="34" charset="0"/>
              </a:rPr>
              <a:t>万科索沃人流离失所，许多无辜平民伤亡 。</a:t>
            </a:r>
            <a:endParaRPr lang="zh-CN" altLang="en-US" sz="2400" b="1" dirty="0">
              <a:latin typeface="隶书" panose="02010509060101010101" pitchFamily="49" charset="-122"/>
              <a:ea typeface="隶书" panose="02010509060101010101" pitchFamily="49" charset="-122"/>
              <a:sym typeface="Arial" panose="020B0604020202020204" pitchFamily="34" charset="0"/>
            </a:endParaRPr>
          </a:p>
          <a:p>
            <a:pPr>
              <a:buSzPct val="100000"/>
            </a:pPr>
            <a:r>
              <a:rPr lang="zh-CN" altLang="en-US" sz="2400" b="1" dirty="0">
                <a:latin typeface="隶书" panose="02010509060101010101" pitchFamily="49" charset="-122"/>
                <a:ea typeface="隶书" panose="02010509060101010101" pitchFamily="49" charset="-122"/>
                <a:sym typeface="Arial" panose="020B0604020202020204" pitchFamily="34" charset="0"/>
              </a:rPr>
              <a:t>结果：南联盟军警撤出科索沃。</a:t>
            </a:r>
            <a:endParaRPr lang="zh-CN" altLang="en-US" sz="2400" b="1" dirty="0">
              <a:latin typeface="隶书" panose="02010509060101010101" pitchFamily="49" charset="-122"/>
              <a:ea typeface="隶书" panose="02010509060101010101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02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48137" grpId="0" animBg="1"/>
      <p:bldP spid="4813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>
            <a:off x="304800" y="182559"/>
            <a:ext cx="8534400" cy="62389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rtlCol="0" anchor="ctr">
            <a:normAutofit/>
            <a:scene3d>
              <a:camera prst="orthographicFront"/>
              <a:lightRig rig="threePt" dir="t"/>
            </a:scene3d>
          </a:bodyPr>
          <a:p>
            <a:pPr lvl="0" algn="l" defTabSz="685800" fontAlgn="auto">
              <a:buClrTx/>
              <a:buSzTx/>
              <a:buFontTx/>
            </a:pPr>
            <a:r>
              <a:rPr lang="zh-CN" altLang="en-US" sz="3200" b="1" strike="noStrike" spc="200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ea typeface="方正粗圆简体" panose="03000509000000000000" pitchFamily="65" charset="-122"/>
                <a:cs typeface="+mj-cs"/>
                <a:sym typeface="+mn-ea"/>
              </a:rPr>
              <a:t>霸权主义与地区冲突</a:t>
            </a:r>
            <a:endParaRPr lang="zh-CN" altLang="en-US" sz="3200" b="1" strike="noStrike" spc="200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ea typeface="方正粗圆简体" panose="03000509000000000000" pitchFamily="65" charset="-122"/>
              <a:cs typeface="+mj-cs"/>
              <a:sym typeface="+mn-ea"/>
            </a:endParaRPr>
          </a:p>
        </p:txBody>
      </p:sp>
      <p:grpSp>
        <p:nvGrpSpPr>
          <p:cNvPr id="105474" name="Group 3"/>
          <p:cNvGrpSpPr/>
          <p:nvPr/>
        </p:nvGrpSpPr>
        <p:grpSpPr>
          <a:xfrm>
            <a:off x="508000" y="906463"/>
            <a:ext cx="11318875" cy="5484812"/>
            <a:chOff x="110" y="643"/>
            <a:chExt cx="5486" cy="3023"/>
          </a:xfrm>
        </p:grpSpPr>
        <p:sp>
          <p:nvSpPr>
            <p:cNvPr id="105475" name="Rectangle 4"/>
            <p:cNvSpPr/>
            <p:nvPr/>
          </p:nvSpPr>
          <p:spPr>
            <a:xfrm>
              <a:off x="363" y="3423"/>
              <a:ext cx="3055" cy="2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36000" rIns="0" bIns="36000" anchor="t">
              <a:spAutoFit/>
            </a:bodyPr>
            <a:p>
              <a:pPr algn="ctr"/>
              <a:r>
                <a:rPr lang="zh-CN" altLang="en-US" sz="24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伊拉克战争（美伊战争、第三次海湾战争）</a:t>
              </a:r>
              <a:endParaRPr lang="zh-CN" altLang="en-US" sz="2400" b="1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pic>
          <p:nvPicPr>
            <p:cNvPr id="105476" name="Picture 5" descr="y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0" y="643"/>
              <a:ext cx="3560" cy="27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5477" name="Picture 6" descr="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2" y="728"/>
              <a:ext cx="1844" cy="235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5478" name="Rectangle 7"/>
            <p:cNvSpPr/>
            <p:nvPr/>
          </p:nvSpPr>
          <p:spPr>
            <a:xfrm>
              <a:off x="4121" y="3120"/>
              <a:ext cx="1347" cy="4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>
              <a:spAutoFit/>
            </a:bodyPr>
            <a:p>
              <a:pPr algn="ctr"/>
              <a:r>
                <a:rPr lang="zh-CN" altLang="en-US" sz="2800" dirty="0">
                  <a:latin typeface="隶书" panose="02010509060101010101" pitchFamily="49" charset="-122"/>
                  <a:ea typeface="隶书" panose="02010509060101010101" pitchFamily="49" charset="-122"/>
                </a:rPr>
                <a:t>萨达姆</a:t>
              </a:r>
              <a:r>
                <a:rPr lang="en-US" altLang="zh-CN" sz="2800" dirty="0">
                  <a:latin typeface="隶书" panose="02010509060101010101" pitchFamily="49" charset="-122"/>
                  <a:ea typeface="隶书" panose="02010509060101010101" pitchFamily="49" charset="-122"/>
                </a:rPr>
                <a:t>·</a:t>
              </a:r>
              <a:r>
                <a:rPr lang="zh-CN" altLang="en-US" sz="2800" dirty="0">
                  <a:latin typeface="隶书" panose="02010509060101010101" pitchFamily="49" charset="-122"/>
                  <a:ea typeface="隶书" panose="02010509060101010101" pitchFamily="49" charset="-122"/>
                </a:rPr>
                <a:t>侯赛因</a:t>
              </a:r>
              <a:endParaRPr lang="zh-CN" altLang="en-US" sz="28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  <a:p>
              <a:pPr algn="ctr">
                <a:lnSpc>
                  <a:spcPct val="90000"/>
                </a:lnSpc>
              </a:pPr>
              <a:r>
                <a:rPr lang="zh-CN" altLang="en-US" sz="2800" dirty="0">
                  <a:latin typeface="隶书" panose="02010509060101010101" pitchFamily="49" charset="-122"/>
                  <a:ea typeface="隶书" panose="02010509060101010101" pitchFamily="49" charset="-122"/>
                </a:rPr>
                <a:t>伊拉克前总统</a:t>
              </a:r>
              <a:endParaRPr lang="zh-CN" altLang="en-US" sz="28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6146" name="Rectangle 2"/>
          <p:cNvSpPr/>
          <p:nvPr/>
        </p:nvSpPr>
        <p:spPr>
          <a:xfrm>
            <a:off x="528638" y="4897438"/>
            <a:ext cx="11296650" cy="1724025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427C4F"/>
            </a:solidFill>
            <a:prstDash val="sysDash"/>
            <a:miter/>
            <a:headEnd type="none" w="med" len="med"/>
            <a:tailEnd type="none" w="med" len="med"/>
          </a:ln>
        </p:spPr>
        <p:txBody>
          <a:bodyPr wrap="square" lIns="0" tIns="0" rIns="0" bIns="0" anchor="t" anchorCtr="1">
            <a:spAutoFit/>
          </a:bodyPr>
          <a:p>
            <a:r>
              <a:rPr lang="zh-CN" altLang="en-US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　　</a:t>
            </a:r>
            <a:r>
              <a:rPr lang="en-US" altLang="zh-CN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2003年3月20日</a:t>
            </a:r>
            <a:r>
              <a:rPr lang="en-US" altLang="en-US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10:35</a:t>
            </a:r>
            <a:r>
              <a:rPr lang="en-US" altLang="zh-CN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，美国总统</a:t>
            </a:r>
            <a:r>
              <a:rPr lang="en-US" altLang="zh-CN" sz="2800" b="1" u="sng" dirty="0">
                <a:latin typeface="隶书" panose="02010509060101010101" pitchFamily="49" charset="-122"/>
                <a:ea typeface="隶书" panose="02010509060101010101" pitchFamily="49" charset="-122"/>
              </a:rPr>
              <a:t>布什</a:t>
            </a:r>
            <a:r>
              <a:rPr lang="en-US" altLang="zh-CN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以伊位克隐藏有大规模杀伤性武器并暗中支持恐怖主义为借口，</a:t>
            </a:r>
            <a:r>
              <a:rPr lang="zh-CN" altLang="en-US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发动伊拉克战争。伊拉克战争是美国推行全球战略扩张的重要步骤，是基于地源政治的战略考虑，推进美式民主、价值观，控制中东石油和意在暗算欧洲的一场不义之战。</a:t>
            </a:r>
            <a:endParaRPr lang="zh-CN" altLang="en-US" sz="28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508000" y="1060450"/>
            <a:ext cx="11318875" cy="5876925"/>
            <a:chOff x="159" y="647"/>
            <a:chExt cx="5451" cy="3001"/>
          </a:xfrm>
        </p:grpSpPr>
        <p:sp>
          <p:nvSpPr>
            <p:cNvPr id="105481" name="Rectangle 9"/>
            <p:cNvSpPr/>
            <p:nvPr/>
          </p:nvSpPr>
          <p:spPr>
            <a:xfrm>
              <a:off x="1430" y="3423"/>
              <a:ext cx="2900" cy="2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36000" rIns="0" bIns="36000" anchor="t">
              <a:spAutoFit/>
            </a:bodyPr>
            <a:p>
              <a:pPr algn="ctr"/>
              <a:r>
                <a:rPr lang="en-US" altLang="zh-CN" sz="24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2006</a:t>
              </a:r>
              <a:r>
                <a:rPr lang="zh-CN" altLang="en-US" sz="24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年</a:t>
              </a:r>
              <a:r>
                <a:rPr lang="en-US" altLang="zh-CN" sz="24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12</a:t>
              </a:r>
              <a:r>
                <a:rPr lang="zh-CN" altLang="en-US" sz="24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月</a:t>
              </a:r>
              <a:r>
                <a:rPr lang="en-US" altLang="zh-CN" sz="24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30</a:t>
              </a:r>
              <a:r>
                <a:rPr lang="zh-CN" altLang="en-US" sz="24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日萨达姆</a:t>
              </a:r>
              <a:r>
                <a:rPr lang="en-US" altLang="zh-CN" sz="24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·</a:t>
              </a:r>
              <a:r>
                <a:rPr lang="zh-CN" altLang="en-US" sz="24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侯赛因被判处绞刑</a:t>
              </a:r>
              <a:endParaRPr lang="zh-CN" altLang="en-US" sz="2400" b="1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pic>
          <p:nvPicPr>
            <p:cNvPr id="105482" name="Picture 10" descr="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" y="647"/>
              <a:ext cx="2949" cy="277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5483" name="Picture 11" descr="s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94" y="648"/>
              <a:ext cx="2416" cy="276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文本占位符 8"/>
          <p:cNvSpPr>
            <a:spLocks noGrp="1"/>
          </p:cNvSpPr>
          <p:nvPr>
            <p:ph type="body" sz="quarter" idx="16"/>
          </p:nvPr>
        </p:nvSpPr>
        <p:spPr/>
        <p:txBody>
          <a:bodyPr vert="horz" lIns="90170" tIns="46990" rIns="90170" bIns="46990" anchor="t"/>
          <a:p>
            <a:pPr defTabSz="914400" fontAlgn="auto">
              <a:buClrTx/>
              <a:buSzTx/>
            </a:pPr>
            <a:endParaRPr lang="zh-CN" altLang="en-US" strike="noStrike" kern="1200" spc="150" normalizeH="0" baseline="0" noProof="1"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1323975" y="1616075"/>
            <a:ext cx="4745038" cy="2568575"/>
            <a:chOff x="0" y="0"/>
            <a:chExt cx="2321" cy="2223"/>
          </a:xfrm>
        </p:grpSpPr>
        <p:sp>
          <p:nvSpPr>
            <p:cNvPr id="106499" name="Freeform 3"/>
            <p:cNvSpPr/>
            <p:nvPr/>
          </p:nvSpPr>
          <p:spPr>
            <a:xfrm>
              <a:off x="1361" y="227"/>
              <a:ext cx="960" cy="1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07" y="771"/>
                </a:cxn>
                <a:cxn ang="0">
                  <a:pos x="544" y="430"/>
                </a:cxn>
                <a:cxn ang="0">
                  <a:pos x="960" y="882"/>
                </a:cxn>
                <a:cxn ang="0">
                  <a:pos x="505" y="1373"/>
                </a:cxn>
                <a:cxn ang="0">
                  <a:pos x="748" y="976"/>
                </a:cxn>
                <a:cxn ang="0">
                  <a:pos x="150" y="1624"/>
                </a:cxn>
                <a:cxn ang="0">
                  <a:pos x="216" y="1430"/>
                </a:cxn>
                <a:cxn ang="0">
                  <a:pos x="277" y="1187"/>
                </a:cxn>
                <a:cxn ang="0">
                  <a:pos x="317" y="975"/>
                </a:cxn>
                <a:cxn ang="0">
                  <a:pos x="328" y="845"/>
                </a:cxn>
                <a:cxn ang="0">
                  <a:pos x="311" y="668"/>
                </a:cxn>
                <a:cxn ang="0">
                  <a:pos x="272" y="493"/>
                </a:cxn>
                <a:cxn ang="0">
                  <a:pos x="205" y="335"/>
                </a:cxn>
                <a:cxn ang="0">
                  <a:pos x="0" y="0"/>
                </a:cxn>
              </a:cxnLst>
              <a:pathLst>
                <a:path w="1128" h="2390">
                  <a:moveTo>
                    <a:pt x="0" y="0"/>
                  </a:moveTo>
                  <a:lnTo>
                    <a:pt x="831" y="1085"/>
                  </a:lnTo>
                  <a:lnTo>
                    <a:pt x="639" y="605"/>
                  </a:lnTo>
                  <a:lnTo>
                    <a:pt x="1128" y="1241"/>
                  </a:lnTo>
                  <a:lnTo>
                    <a:pt x="593" y="1932"/>
                  </a:lnTo>
                  <a:lnTo>
                    <a:pt x="879" y="1373"/>
                  </a:lnTo>
                  <a:lnTo>
                    <a:pt x="176" y="2284"/>
                  </a:lnTo>
                  <a:cubicBezTo>
                    <a:pt x="72" y="2390"/>
                    <a:pt x="229" y="2113"/>
                    <a:pt x="254" y="2011"/>
                  </a:cubicBezTo>
                  <a:cubicBezTo>
                    <a:pt x="279" y="1909"/>
                    <a:pt x="306" y="1776"/>
                    <a:pt x="326" y="1670"/>
                  </a:cubicBezTo>
                  <a:cubicBezTo>
                    <a:pt x="346" y="1564"/>
                    <a:pt x="362" y="1451"/>
                    <a:pt x="372" y="1371"/>
                  </a:cubicBezTo>
                  <a:cubicBezTo>
                    <a:pt x="382" y="1291"/>
                    <a:pt x="386" y="1261"/>
                    <a:pt x="385" y="1189"/>
                  </a:cubicBezTo>
                  <a:cubicBezTo>
                    <a:pt x="384" y="1117"/>
                    <a:pt x="376" y="1022"/>
                    <a:pt x="365" y="939"/>
                  </a:cubicBezTo>
                  <a:cubicBezTo>
                    <a:pt x="354" y="856"/>
                    <a:pt x="341" y="771"/>
                    <a:pt x="320" y="693"/>
                  </a:cubicBezTo>
                  <a:cubicBezTo>
                    <a:pt x="299" y="615"/>
                    <a:pt x="294" y="586"/>
                    <a:pt x="241" y="471"/>
                  </a:cubicBezTo>
                  <a:cubicBezTo>
                    <a:pt x="188" y="356"/>
                    <a:pt x="50" y="98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000000"/>
                </a:gs>
              </a:gsLst>
              <a:path path="rect">
                <a:fillToRect l="100000" t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aphicFrame>
          <p:nvGraphicFramePr>
            <p:cNvPr id="106500" name="Object 4"/>
            <p:cNvGraphicFramePr>
              <a:graphicFrameLocks noChangeAspect="1"/>
            </p:cNvGraphicFramePr>
            <p:nvPr/>
          </p:nvGraphicFramePr>
          <p:xfrm>
            <a:off x="0" y="0"/>
            <a:ext cx="1770" cy="2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1" imgW="1844040" imgH="1844040" progId="Flash.Movie">
                    <p:embed/>
                  </p:oleObj>
                </mc:Choice>
                <mc:Fallback>
                  <p:oleObj name="" r:id="rId1" imgW="1844040" imgH="1844040" progId="Flash.Movie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1770" cy="222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5"/>
          <p:cNvGrpSpPr/>
          <p:nvPr/>
        </p:nvGrpSpPr>
        <p:grpSpPr>
          <a:xfrm>
            <a:off x="708025" y="4506913"/>
            <a:ext cx="10531475" cy="1852612"/>
            <a:chOff x="-1" y="-2"/>
            <a:chExt cx="4843" cy="1091"/>
          </a:xfrm>
        </p:grpSpPr>
        <p:sp>
          <p:nvSpPr>
            <p:cNvPr id="106502" name="AutoShape 6"/>
            <p:cNvSpPr/>
            <p:nvPr/>
          </p:nvSpPr>
          <p:spPr>
            <a:xfrm>
              <a:off x="2177" y="636"/>
              <a:ext cx="499" cy="453"/>
            </a:xfrm>
            <a:prstGeom prst="flowChartExtract">
              <a:avLst/>
            </a:prstGeom>
            <a:gradFill rotWithShape="1">
              <a:gsLst>
                <a:gs pos="0">
                  <a:srgbClr val="FFBF00">
                    <a:alpha val="100000"/>
                  </a:srgbClr>
                </a:gs>
                <a:gs pos="10001">
                  <a:srgbClr val="F27300">
                    <a:alpha val="100000"/>
                  </a:srgbClr>
                </a:gs>
                <a:gs pos="25000">
                  <a:srgbClr val="8F0040">
                    <a:alpha val="100000"/>
                  </a:srgbClr>
                </a:gs>
                <a:gs pos="50000">
                  <a:srgbClr val="400040">
                    <a:alpha val="100000"/>
                  </a:srgbClr>
                </a:gs>
                <a:gs pos="80000">
                  <a:srgbClr val="000040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en-US" altLang="en-US" sz="1300" dirty="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06503" name="Group 7"/>
            <p:cNvGrpSpPr/>
            <p:nvPr/>
          </p:nvGrpSpPr>
          <p:grpSpPr>
            <a:xfrm>
              <a:off x="91" y="93"/>
              <a:ext cx="4717" cy="543"/>
              <a:chOff x="0" y="2"/>
              <a:chExt cx="4717" cy="543"/>
            </a:xfrm>
          </p:grpSpPr>
          <p:sp>
            <p:nvSpPr>
              <p:cNvPr id="18440" name="AutoShape 8"/>
              <p:cNvSpPr>
                <a:spLocks noChangeArrowheads="1"/>
              </p:cNvSpPr>
              <p:nvPr/>
            </p:nvSpPr>
            <p:spPr bwMode="auto">
              <a:xfrm>
                <a:off x="0" y="2"/>
                <a:ext cx="2448" cy="543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 cmpd="sng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6505" name="AutoShape 9"/>
              <p:cNvSpPr/>
              <p:nvPr/>
            </p:nvSpPr>
            <p:spPr>
              <a:xfrm>
                <a:off x="2313" y="2"/>
                <a:ext cx="2404" cy="543"/>
              </a:xfrm>
              <a:prstGeom prst="cube">
                <a:avLst>
                  <a:gd name="adj" fmla="val 25000"/>
                </a:avLst>
              </a:prstGeom>
              <a:solidFill>
                <a:srgbClr val="CC33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en-US" altLang="en-US" sz="1300" dirty="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6506" name="Text Box 10"/>
              <p:cNvSpPr txBox="1"/>
              <p:nvPr/>
            </p:nvSpPr>
            <p:spPr>
              <a:xfrm>
                <a:off x="499" y="136"/>
                <a:ext cx="1452" cy="3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zh-CN" sz="2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rPr>
                  <a:t> </a:t>
                </a:r>
                <a:r>
                  <a:rPr lang="zh-CN" altLang="en-US" sz="3200" b="1" dirty="0">
                    <a:solidFill>
                      <a:schemeClr val="bg1"/>
                    </a:solidFill>
                    <a:latin typeface="方正粗圆简体" panose="03000509000000000000" pitchFamily="65" charset="-122"/>
                    <a:ea typeface="方正粗圆简体" panose="03000509000000000000" pitchFamily="65" charset="-122"/>
                    <a:sym typeface="Arial" panose="020B0604020202020204" pitchFamily="34" charset="0"/>
                  </a:rPr>
                  <a:t>两        极</a:t>
                </a:r>
                <a:endParaRPr lang="zh-CN" altLang="en-US" sz="3200" b="1" dirty="0">
                  <a:solidFill>
                    <a:schemeClr val="bg1"/>
                  </a:solidFill>
                  <a:latin typeface="方正粗圆简体" panose="03000509000000000000" pitchFamily="65" charset="-122"/>
                  <a:ea typeface="方正粗圆简体" panose="03000509000000000000" pitchFamily="65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6507" name="Text Box 11"/>
              <p:cNvSpPr txBox="1"/>
              <p:nvPr/>
            </p:nvSpPr>
            <p:spPr>
              <a:xfrm>
                <a:off x="2585" y="136"/>
                <a:ext cx="1996" cy="3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zh-CN" altLang="zh-CN" sz="27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rPr>
                  <a:t> </a:t>
                </a:r>
                <a:r>
                  <a:rPr lang="zh-CN" altLang="en-US" sz="3200" b="1" dirty="0">
                    <a:solidFill>
                      <a:schemeClr val="bg1"/>
                    </a:solidFill>
                    <a:latin typeface="方正粗圆简体" panose="03000509000000000000" pitchFamily="65" charset="-122"/>
                    <a:ea typeface="方正粗圆简体" panose="03000509000000000000" pitchFamily="65" charset="-122"/>
                    <a:sym typeface="Arial" panose="020B0604020202020204" pitchFamily="34" charset="0"/>
                  </a:rPr>
                  <a:t>格        局</a:t>
                </a:r>
                <a:endParaRPr lang="zh-CN" altLang="en-US" sz="3200" b="1" dirty="0">
                  <a:solidFill>
                    <a:schemeClr val="bg1"/>
                  </a:solidFill>
                  <a:latin typeface="方正粗圆简体" panose="03000509000000000000" pitchFamily="65" charset="-122"/>
                  <a:ea typeface="方正粗圆简体" panose="03000509000000000000" pitchFamily="65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6508" name="AutoShape 12"/>
            <p:cNvSpPr/>
            <p:nvPr/>
          </p:nvSpPr>
          <p:spPr>
            <a:xfrm rot="-5400000">
              <a:off x="995" y="-998"/>
              <a:ext cx="185" cy="2177"/>
            </a:xfrm>
            <a:prstGeom prst="flowChartMagneticDrum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en-US" altLang="en-US" sz="1300" dirty="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509" name="AutoShape 13"/>
            <p:cNvSpPr/>
            <p:nvPr/>
          </p:nvSpPr>
          <p:spPr>
            <a:xfrm rot="-5400000">
              <a:off x="3658" y="-957"/>
              <a:ext cx="183" cy="2177"/>
            </a:xfrm>
            <a:prstGeom prst="flowChartMagneticDrum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en-US" altLang="en-US" sz="1300" dirty="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8446" name="Text Box 14"/>
          <p:cNvSpPr txBox="1"/>
          <p:nvPr/>
        </p:nvSpPr>
        <p:spPr>
          <a:xfrm>
            <a:off x="2630488" y="2300288"/>
            <a:ext cx="1368425" cy="11985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72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美</a:t>
            </a:r>
            <a:endParaRPr lang="zh-CN" altLang="en-US" sz="7200" b="1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5" name="Group 15"/>
          <p:cNvGrpSpPr/>
          <p:nvPr/>
        </p:nvGrpSpPr>
        <p:grpSpPr>
          <a:xfrm>
            <a:off x="6345238" y="1355725"/>
            <a:ext cx="4524375" cy="3101975"/>
            <a:chOff x="0" y="0"/>
            <a:chExt cx="2242" cy="2358"/>
          </a:xfrm>
        </p:grpSpPr>
        <p:sp>
          <p:nvSpPr>
            <p:cNvPr id="106512" name="Freeform 16"/>
            <p:cNvSpPr/>
            <p:nvPr/>
          </p:nvSpPr>
          <p:spPr>
            <a:xfrm rot="10769894">
              <a:off x="0" y="362"/>
              <a:ext cx="869" cy="16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40" y="770"/>
                </a:cxn>
                <a:cxn ang="0">
                  <a:pos x="492" y="430"/>
                </a:cxn>
                <a:cxn ang="0">
                  <a:pos x="869" y="881"/>
                </a:cxn>
                <a:cxn ang="0">
                  <a:pos x="457" y="1372"/>
                </a:cxn>
                <a:cxn ang="0">
                  <a:pos x="677" y="975"/>
                </a:cxn>
                <a:cxn ang="0">
                  <a:pos x="136" y="1622"/>
                </a:cxn>
                <a:cxn ang="0">
                  <a:pos x="196" y="1428"/>
                </a:cxn>
                <a:cxn ang="0">
                  <a:pos x="251" y="1186"/>
                </a:cxn>
                <a:cxn ang="0">
                  <a:pos x="287" y="973"/>
                </a:cxn>
                <a:cxn ang="0">
                  <a:pos x="297" y="844"/>
                </a:cxn>
                <a:cxn ang="0">
                  <a:pos x="281" y="667"/>
                </a:cxn>
                <a:cxn ang="0">
                  <a:pos x="247" y="492"/>
                </a:cxn>
                <a:cxn ang="0">
                  <a:pos x="186" y="334"/>
                </a:cxn>
                <a:cxn ang="0">
                  <a:pos x="0" y="0"/>
                </a:cxn>
              </a:cxnLst>
              <a:pathLst>
                <a:path w="1128" h="2390">
                  <a:moveTo>
                    <a:pt x="0" y="0"/>
                  </a:moveTo>
                  <a:lnTo>
                    <a:pt x="831" y="1085"/>
                  </a:lnTo>
                  <a:lnTo>
                    <a:pt x="639" y="605"/>
                  </a:lnTo>
                  <a:lnTo>
                    <a:pt x="1128" y="1241"/>
                  </a:lnTo>
                  <a:lnTo>
                    <a:pt x="593" y="1932"/>
                  </a:lnTo>
                  <a:lnTo>
                    <a:pt x="879" y="1373"/>
                  </a:lnTo>
                  <a:lnTo>
                    <a:pt x="176" y="2284"/>
                  </a:lnTo>
                  <a:cubicBezTo>
                    <a:pt x="72" y="2390"/>
                    <a:pt x="229" y="2113"/>
                    <a:pt x="254" y="2011"/>
                  </a:cubicBezTo>
                  <a:cubicBezTo>
                    <a:pt x="279" y="1909"/>
                    <a:pt x="306" y="1776"/>
                    <a:pt x="326" y="1670"/>
                  </a:cubicBezTo>
                  <a:cubicBezTo>
                    <a:pt x="346" y="1564"/>
                    <a:pt x="362" y="1451"/>
                    <a:pt x="372" y="1371"/>
                  </a:cubicBezTo>
                  <a:cubicBezTo>
                    <a:pt x="382" y="1291"/>
                    <a:pt x="386" y="1261"/>
                    <a:pt x="385" y="1189"/>
                  </a:cubicBezTo>
                  <a:cubicBezTo>
                    <a:pt x="384" y="1117"/>
                    <a:pt x="376" y="1022"/>
                    <a:pt x="365" y="939"/>
                  </a:cubicBezTo>
                  <a:cubicBezTo>
                    <a:pt x="354" y="856"/>
                    <a:pt x="341" y="771"/>
                    <a:pt x="320" y="693"/>
                  </a:cubicBezTo>
                  <a:cubicBezTo>
                    <a:pt x="299" y="615"/>
                    <a:pt x="294" y="586"/>
                    <a:pt x="241" y="471"/>
                  </a:cubicBezTo>
                  <a:cubicBezTo>
                    <a:pt x="188" y="356"/>
                    <a:pt x="50" y="98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20000">
                  <a:srgbClr val="000040">
                    <a:alpha val="100000"/>
                  </a:srgbClr>
                </a:gs>
                <a:gs pos="50000">
                  <a:srgbClr val="400040">
                    <a:alpha val="100000"/>
                  </a:srgbClr>
                </a:gs>
                <a:gs pos="75000">
                  <a:srgbClr val="8F0040">
                    <a:alpha val="100000"/>
                  </a:srgbClr>
                </a:gs>
                <a:gs pos="89999">
                  <a:srgbClr val="F27300">
                    <a:alpha val="100000"/>
                  </a:srgbClr>
                </a:gs>
                <a:gs pos="100000">
                  <a:srgbClr val="FFBF00">
                    <a:alpha val="100000"/>
                  </a:srgbClr>
                </a:gs>
              </a:gsLst>
              <a:path path="rect">
                <a:fillToRect t="100000" r="100000"/>
              </a:path>
              <a:tileRect/>
            </a:gradFill>
            <a:ln w="952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aphicFrame>
          <p:nvGraphicFramePr>
            <p:cNvPr id="106513" name="Object 17"/>
            <p:cNvGraphicFramePr>
              <a:graphicFrameLocks noChangeAspect="1"/>
            </p:cNvGraphicFramePr>
            <p:nvPr/>
          </p:nvGraphicFramePr>
          <p:xfrm>
            <a:off x="499" y="0"/>
            <a:ext cx="1743" cy="23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3" imgW="1831340" imgH="1831340" progId="Flash.Movie">
                    <p:embed/>
                  </p:oleObj>
                </mc:Choice>
                <mc:Fallback>
                  <p:oleObj name="" r:id="rId3" imgW="1831340" imgH="1831340" progId="Flash.Movie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99" y="0"/>
                          <a:ext cx="1743" cy="235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450" name="Text Box 18"/>
          <p:cNvSpPr txBox="1"/>
          <p:nvPr/>
        </p:nvSpPr>
        <p:spPr>
          <a:xfrm>
            <a:off x="8183563" y="2619375"/>
            <a:ext cx="1368425" cy="11985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7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苏</a:t>
            </a:r>
            <a:endParaRPr lang="zh-CN" altLang="en-US" sz="72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8451" name="AutoShape 19"/>
          <p:cNvSpPr/>
          <p:nvPr/>
        </p:nvSpPr>
        <p:spPr>
          <a:xfrm>
            <a:off x="7670800" y="1670050"/>
            <a:ext cx="2878138" cy="2632075"/>
          </a:xfrm>
          <a:prstGeom prst="irregularSeal1">
            <a:avLst/>
          </a:prstGeom>
          <a:gradFill rotWithShape="1">
            <a:gsLst>
              <a:gs pos="0">
                <a:srgbClr val="FFBF00">
                  <a:alpha val="100000"/>
                </a:srgbClr>
              </a:gs>
              <a:gs pos="10001">
                <a:srgbClr val="F27300">
                  <a:alpha val="100000"/>
                </a:srgbClr>
              </a:gs>
              <a:gs pos="25000">
                <a:srgbClr val="8F0040">
                  <a:alpha val="100000"/>
                </a:srgbClr>
              </a:gs>
              <a:gs pos="50000">
                <a:srgbClr val="400040">
                  <a:alpha val="100000"/>
                </a:srgbClr>
              </a:gs>
              <a:gs pos="80000">
                <a:srgbClr val="000040">
                  <a:alpha val="100000"/>
                </a:srgbClr>
              </a:gs>
              <a:gs pos="100000">
                <a:srgbClr val="000000"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en-US" altLang="en-US" sz="13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452" name="Text Box 20"/>
          <p:cNvSpPr txBox="1"/>
          <p:nvPr/>
        </p:nvSpPr>
        <p:spPr>
          <a:xfrm>
            <a:off x="7953375" y="2593975"/>
            <a:ext cx="2514600" cy="784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500" b="1" dirty="0"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  <a:sym typeface="Arial" panose="020B0604020202020204" pitchFamily="34" charset="0"/>
              </a:rPr>
              <a:t>苏联解体</a:t>
            </a:r>
            <a:endParaRPr lang="zh-CN" altLang="en-US" sz="4500" b="1" dirty="0">
              <a:solidFill>
                <a:schemeClr val="bg1"/>
              </a:solidFill>
              <a:latin typeface="方正粗圆简体" panose="03000509000000000000" pitchFamily="65" charset="-122"/>
              <a:ea typeface="方正粗圆简体" panose="03000509000000000000" pitchFamily="65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4800" y="182563"/>
            <a:ext cx="8534400" cy="6238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rtlCol="0" anchor="ctr">
            <a:normAutofit/>
            <a:scene3d>
              <a:camera prst="orthographicFront"/>
              <a:lightRig rig="threePt" dir="t"/>
            </a:scene3d>
          </a:bodyPr>
          <a:p>
            <a:pPr lvl="0" algn="l" defTabSz="685800" fontAlgn="auto">
              <a:buClrTx/>
              <a:buSzTx/>
              <a:buFontTx/>
            </a:pPr>
            <a:endParaRPr lang="zh-CN" altLang="en-US" sz="3200" b="1" strike="noStrike" spc="200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ea typeface="方正粗圆简体" panose="03000509000000000000" pitchFamily="65" charset="-122"/>
              <a:cs typeface="+mj-cs"/>
              <a:sym typeface="+mn-ea"/>
            </a:endParaRPr>
          </a:p>
        </p:txBody>
      </p:sp>
      <p:sp>
        <p:nvSpPr>
          <p:cNvPr id="106518" name="文本框 99"/>
          <p:cNvSpPr txBox="1"/>
          <p:nvPr/>
        </p:nvSpPr>
        <p:spPr>
          <a:xfrm>
            <a:off x="369888" y="182563"/>
            <a:ext cx="62944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3200">
                <a:latin typeface="方正粗圆简体" panose="03000509000000000000" pitchFamily="65" charset="-122"/>
                <a:ea typeface="方正粗圆简体" panose="03000509000000000000" pitchFamily="65" charset="-122"/>
              </a:rPr>
              <a:t>二、世界多极化趋势的发展</a:t>
            </a:r>
            <a:endParaRPr lang="zh-CN" altLang="en-US" sz="3200"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6" grpId="0"/>
      <p:bldP spid="18450" grpId="0"/>
      <p:bldP spid="18450" grpId="1"/>
      <p:bldP spid="18451" grpId="0" bldLvl="0" animBg="1"/>
      <p:bldP spid="18451" grpId="1" bldLvl="0" animBg="1"/>
      <p:bldP spid="184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0242"/>
          <p:cNvGrpSpPr/>
          <p:nvPr/>
        </p:nvGrpSpPr>
        <p:grpSpPr>
          <a:xfrm>
            <a:off x="1439863" y="4146550"/>
            <a:ext cx="9615487" cy="2089150"/>
            <a:chOff x="0" y="0"/>
            <a:chExt cx="4879" cy="1316"/>
          </a:xfrm>
        </p:grpSpPr>
        <p:grpSp>
          <p:nvGrpSpPr>
            <p:cNvPr id="107522" name="组合 10243"/>
            <p:cNvGrpSpPr/>
            <p:nvPr/>
          </p:nvGrpSpPr>
          <p:grpSpPr>
            <a:xfrm>
              <a:off x="117" y="64"/>
              <a:ext cx="4661" cy="1252"/>
              <a:chOff x="0" y="0"/>
              <a:chExt cx="4661" cy="1252"/>
            </a:xfrm>
          </p:grpSpPr>
          <p:sp>
            <p:nvSpPr>
              <p:cNvPr id="107523" name="流程图: 摘录 10244"/>
              <p:cNvSpPr/>
              <p:nvPr/>
            </p:nvSpPr>
            <p:spPr>
              <a:xfrm>
                <a:off x="2105" y="798"/>
                <a:ext cx="499" cy="454"/>
              </a:xfrm>
              <a:prstGeom prst="flowChartExtract">
                <a:avLst/>
              </a:prstGeom>
              <a:gradFill rotWithShape="1">
                <a:gsLst>
                  <a:gs pos="0">
                    <a:srgbClr val="FFBF00">
                      <a:alpha val="100000"/>
                    </a:srgbClr>
                  </a:gs>
                  <a:gs pos="10001">
                    <a:srgbClr val="F27300">
                      <a:alpha val="100000"/>
                    </a:srgbClr>
                  </a:gs>
                  <a:gs pos="25000">
                    <a:srgbClr val="8F0040">
                      <a:alpha val="100000"/>
                    </a:srgbClr>
                  </a:gs>
                  <a:gs pos="50000">
                    <a:srgbClr val="400040">
                      <a:alpha val="100000"/>
                    </a:srgbClr>
                  </a:gs>
                  <a:gs pos="80000">
                    <a:srgbClr val="000040">
                      <a:alpha val="100000"/>
                    </a:srgbClr>
                  </a:gs>
                  <a:gs pos="100000">
                    <a:srgbClr val="000000">
                      <a:alpha val="100000"/>
                    </a:srgbClr>
                  </a:gs>
                </a:gsLst>
                <a:lin ang="540000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7524" name="立方体 10245"/>
              <p:cNvSpPr/>
              <p:nvPr/>
            </p:nvSpPr>
            <p:spPr>
              <a:xfrm rot="-760466">
                <a:off x="0" y="503"/>
                <a:ext cx="2448" cy="544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rgbClr val="181847"/>
                  </a:gs>
                </a:gsLst>
                <a:lin ang="540000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7525" name="立方体 10246"/>
              <p:cNvSpPr/>
              <p:nvPr/>
            </p:nvSpPr>
            <p:spPr>
              <a:xfrm rot="-760466">
                <a:off x="2257" y="0"/>
                <a:ext cx="2404" cy="544"/>
              </a:xfrm>
              <a:prstGeom prst="cube">
                <a:avLst>
                  <a:gd name="adj" fmla="val 25000"/>
                </a:avLst>
              </a:prstGeom>
              <a:solidFill>
                <a:srgbClr val="CC33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07526" name="流程图: 直接访问存储器 10247"/>
            <p:cNvSpPr/>
            <p:nvPr/>
          </p:nvSpPr>
          <p:spPr>
            <a:xfrm rot="-6148246">
              <a:off x="1101" y="-511"/>
              <a:ext cx="136" cy="2339"/>
            </a:xfrm>
            <a:prstGeom prst="flowChartMagneticDrum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7527" name="流程图: 直接访问存储器 10248"/>
            <p:cNvSpPr/>
            <p:nvPr/>
          </p:nvSpPr>
          <p:spPr>
            <a:xfrm rot="-6162323">
              <a:off x="3632" y="-1101"/>
              <a:ext cx="137" cy="2339"/>
            </a:xfrm>
            <a:prstGeom prst="flowChartMagneticDrum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10249"/>
          <p:cNvGrpSpPr/>
          <p:nvPr/>
        </p:nvGrpSpPr>
        <p:grpSpPr>
          <a:xfrm>
            <a:off x="2098675" y="1408113"/>
            <a:ext cx="3814763" cy="3816350"/>
            <a:chOff x="0" y="0"/>
            <a:chExt cx="2403" cy="2404"/>
          </a:xfrm>
        </p:grpSpPr>
        <p:graphicFrame>
          <p:nvGraphicFramePr>
            <p:cNvPr id="107529" name="对象 10250"/>
            <p:cNvGraphicFramePr>
              <a:graphicFrameLocks noChangeAspect="1"/>
            </p:cNvGraphicFramePr>
            <p:nvPr/>
          </p:nvGraphicFramePr>
          <p:xfrm>
            <a:off x="0" y="0"/>
            <a:ext cx="2403" cy="2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" r:id="rId1" imgW="1844040" imgH="1844040" progId="Flash.Movie">
                    <p:embed/>
                  </p:oleObj>
                </mc:Choice>
                <mc:Fallback>
                  <p:oleObj name="" r:id="rId1" imgW="1844040" imgH="1844040" progId="Flash.Movie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2403" cy="240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7530" name="文本框 10251"/>
            <p:cNvSpPr txBox="1"/>
            <p:nvPr/>
          </p:nvSpPr>
          <p:spPr>
            <a:xfrm>
              <a:off x="771" y="725"/>
              <a:ext cx="862" cy="9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9600" b="1" dirty="0">
                  <a:solidFill>
                    <a:srgbClr val="C00000"/>
                  </a:solidFill>
                  <a:latin typeface="方正粗圆简体" panose="03000509000000000000" pitchFamily="65" charset="-122"/>
                  <a:ea typeface="方正粗圆简体" panose="03000509000000000000" pitchFamily="65" charset="-122"/>
                </a:rPr>
                <a:t>美</a:t>
              </a:r>
              <a:endParaRPr lang="zh-CN" altLang="en-US" sz="9600" b="1" dirty="0">
                <a:solidFill>
                  <a:srgbClr val="C00000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endParaRPr>
            </a:p>
          </p:txBody>
        </p:sp>
      </p:grpSp>
      <p:grpSp>
        <p:nvGrpSpPr>
          <p:cNvPr id="5" name="组合 10252"/>
          <p:cNvGrpSpPr/>
          <p:nvPr/>
        </p:nvGrpSpPr>
        <p:grpSpPr>
          <a:xfrm>
            <a:off x="8904288" y="2346325"/>
            <a:ext cx="1511300" cy="1512888"/>
            <a:chOff x="0" y="0"/>
            <a:chExt cx="952" cy="953"/>
          </a:xfrm>
        </p:grpSpPr>
        <p:sp>
          <p:nvSpPr>
            <p:cNvPr id="107532" name="椭圆 10253"/>
            <p:cNvSpPr/>
            <p:nvPr/>
          </p:nvSpPr>
          <p:spPr>
            <a:xfrm>
              <a:off x="0" y="0"/>
              <a:ext cx="952" cy="95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7533" name="文本框 10254"/>
            <p:cNvSpPr txBox="1"/>
            <p:nvPr/>
          </p:nvSpPr>
          <p:spPr>
            <a:xfrm>
              <a:off x="227" y="227"/>
              <a:ext cx="453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4800" b="1" dirty="0">
                  <a:latin typeface="方正粗圆简体" panose="03000509000000000000" pitchFamily="65" charset="-122"/>
                  <a:ea typeface="方正粗圆简体" panose="03000509000000000000" pitchFamily="65" charset="-122"/>
                </a:rPr>
                <a:t>日</a:t>
              </a:r>
              <a:endParaRPr lang="zh-CN" altLang="en-US" sz="4800" b="1" dirty="0">
                <a:latin typeface="方正粗圆简体" panose="03000509000000000000" pitchFamily="65" charset="-122"/>
                <a:ea typeface="方正粗圆简体" panose="03000509000000000000" pitchFamily="65" charset="-122"/>
              </a:endParaRPr>
            </a:p>
          </p:txBody>
        </p:sp>
      </p:grpSp>
      <p:grpSp>
        <p:nvGrpSpPr>
          <p:cNvPr id="6" name="组合 10255"/>
          <p:cNvGrpSpPr/>
          <p:nvPr/>
        </p:nvGrpSpPr>
        <p:grpSpPr>
          <a:xfrm>
            <a:off x="7391400" y="2274888"/>
            <a:ext cx="1871663" cy="1873250"/>
            <a:chOff x="0" y="0"/>
            <a:chExt cx="1179" cy="1180"/>
          </a:xfrm>
        </p:grpSpPr>
        <p:sp>
          <p:nvSpPr>
            <p:cNvPr id="107535" name="椭圆 10256"/>
            <p:cNvSpPr/>
            <p:nvPr/>
          </p:nvSpPr>
          <p:spPr>
            <a:xfrm>
              <a:off x="0" y="0"/>
              <a:ext cx="1179" cy="1180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7536" name="文本框 10257"/>
            <p:cNvSpPr txBox="1"/>
            <p:nvPr/>
          </p:nvSpPr>
          <p:spPr>
            <a:xfrm>
              <a:off x="318" y="227"/>
              <a:ext cx="771" cy="63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6000" b="1" dirty="0">
                  <a:solidFill>
                    <a:schemeClr val="bg1"/>
                  </a:solidFill>
                  <a:latin typeface="方正粗圆简体" panose="03000509000000000000" pitchFamily="65" charset="-122"/>
                  <a:ea typeface="方正粗圆简体" panose="03000509000000000000" pitchFamily="65" charset="-122"/>
                </a:rPr>
                <a:t>中</a:t>
              </a:r>
              <a:endParaRPr lang="zh-CN" altLang="en-US" sz="6000" b="1" dirty="0"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endParaRPr>
            </a:p>
          </p:txBody>
        </p:sp>
      </p:grpSp>
      <p:grpSp>
        <p:nvGrpSpPr>
          <p:cNvPr id="7" name="组合 10258"/>
          <p:cNvGrpSpPr/>
          <p:nvPr/>
        </p:nvGrpSpPr>
        <p:grpSpPr>
          <a:xfrm>
            <a:off x="6096000" y="2851150"/>
            <a:ext cx="1728788" cy="1655763"/>
            <a:chOff x="0" y="0"/>
            <a:chExt cx="1089" cy="1043"/>
          </a:xfrm>
        </p:grpSpPr>
        <p:sp>
          <p:nvSpPr>
            <p:cNvPr id="107538" name="椭圆 10259"/>
            <p:cNvSpPr/>
            <p:nvPr/>
          </p:nvSpPr>
          <p:spPr>
            <a:xfrm>
              <a:off x="0" y="0"/>
              <a:ext cx="1089" cy="104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181847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7539" name="文本框 10260"/>
            <p:cNvSpPr txBox="1"/>
            <p:nvPr/>
          </p:nvSpPr>
          <p:spPr>
            <a:xfrm>
              <a:off x="272" y="227"/>
              <a:ext cx="635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4800" b="1" dirty="0">
                  <a:solidFill>
                    <a:schemeClr val="bg1"/>
                  </a:solidFill>
                  <a:latin typeface="方正粗圆简体" panose="03000509000000000000" pitchFamily="65" charset="-122"/>
                  <a:ea typeface="方正粗圆简体" panose="03000509000000000000" pitchFamily="65" charset="-122"/>
                </a:rPr>
                <a:t>俄</a:t>
              </a:r>
              <a:endParaRPr lang="zh-CN" altLang="en-US" sz="4800" b="1" dirty="0"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endParaRPr>
            </a:p>
          </p:txBody>
        </p:sp>
      </p:grpSp>
      <p:grpSp>
        <p:nvGrpSpPr>
          <p:cNvPr id="8" name="组合 10261"/>
          <p:cNvGrpSpPr/>
          <p:nvPr/>
        </p:nvGrpSpPr>
        <p:grpSpPr>
          <a:xfrm>
            <a:off x="8112125" y="762000"/>
            <a:ext cx="1728788" cy="1728788"/>
            <a:chOff x="0" y="0"/>
            <a:chExt cx="1089" cy="1089"/>
          </a:xfrm>
        </p:grpSpPr>
        <p:sp>
          <p:nvSpPr>
            <p:cNvPr id="107541" name="椭圆 10262"/>
            <p:cNvSpPr/>
            <p:nvPr/>
          </p:nvSpPr>
          <p:spPr>
            <a:xfrm>
              <a:off x="0" y="0"/>
              <a:ext cx="1089" cy="1089"/>
            </a:xfrm>
            <a:prstGeom prst="ellipse">
              <a:avLst/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7542" name="文本框 10263"/>
            <p:cNvSpPr txBox="1"/>
            <p:nvPr/>
          </p:nvSpPr>
          <p:spPr>
            <a:xfrm>
              <a:off x="181" y="318"/>
              <a:ext cx="771" cy="44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4000" b="1" dirty="0">
                  <a:solidFill>
                    <a:srgbClr val="FF3300"/>
                  </a:solidFill>
                  <a:latin typeface="方正粗圆简体" panose="03000509000000000000" pitchFamily="65" charset="-122"/>
                  <a:ea typeface="方正粗圆简体" panose="03000509000000000000" pitchFamily="65" charset="-122"/>
                </a:rPr>
                <a:t>欧盟</a:t>
              </a:r>
              <a:endParaRPr lang="zh-CN" altLang="en-US" sz="4000" b="1" dirty="0">
                <a:solidFill>
                  <a:srgbClr val="FF3300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endParaRPr>
            </a:p>
          </p:txBody>
        </p:sp>
      </p:grpSp>
      <p:sp>
        <p:nvSpPr>
          <p:cNvPr id="22536" name="文本框 10264"/>
          <p:cNvSpPr txBox="1"/>
          <p:nvPr/>
        </p:nvSpPr>
        <p:spPr>
          <a:xfrm rot="-952980">
            <a:off x="3260725" y="5280025"/>
            <a:ext cx="1333500" cy="644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600" noProof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圆简体" panose="03000509000000000000" pitchFamily="65" charset="-122"/>
                <a:ea typeface="方正粗圆简体" panose="03000509000000000000" pitchFamily="65" charset="-122"/>
                <a:cs typeface="+mn-cs"/>
              </a:rPr>
              <a:t>一超</a:t>
            </a:r>
            <a:endParaRPr lang="zh-CN" altLang="en-US" sz="3600" noProof="1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22537" name="文本框 10265"/>
          <p:cNvSpPr txBox="1"/>
          <p:nvPr/>
        </p:nvSpPr>
        <p:spPr>
          <a:xfrm rot="-735886">
            <a:off x="7937500" y="4454525"/>
            <a:ext cx="1243013" cy="6461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ClrTx/>
              <a:buSzTx/>
              <a:buFontTx/>
            </a:pPr>
            <a:r>
              <a:rPr lang="zh-CN" altLang="en-US" sz="3600" noProof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圆简体" panose="03000509000000000000" pitchFamily="65" charset="-122"/>
                <a:ea typeface="方正粗圆简体" panose="03000509000000000000" pitchFamily="65" charset="-122"/>
                <a:cs typeface="+mn-cs"/>
                <a:sym typeface="+mn-ea"/>
              </a:rPr>
              <a:t>多强</a:t>
            </a:r>
            <a:endParaRPr lang="zh-CN" altLang="en-US" sz="3600" noProof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粗圆简体" panose="03000509000000000000" pitchFamily="65" charset="-122"/>
              <a:ea typeface="方正粗圆简体" panose="03000509000000000000" pitchFamily="65" charset="-122"/>
              <a:sym typeface="+mn-ea"/>
            </a:endParaRPr>
          </a:p>
        </p:txBody>
      </p:sp>
      <p:sp>
        <p:nvSpPr>
          <p:cNvPr id="107545" name="文本框 99"/>
          <p:cNvSpPr txBox="1"/>
          <p:nvPr/>
        </p:nvSpPr>
        <p:spPr>
          <a:xfrm>
            <a:off x="369888" y="182563"/>
            <a:ext cx="62944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3200">
                <a:latin typeface="方正粗圆简体" panose="03000509000000000000" pitchFamily="65" charset="-122"/>
                <a:ea typeface="方正粗圆简体" panose="03000509000000000000" pitchFamily="65" charset="-122"/>
              </a:rPr>
              <a:t>二、世界多极化趋势的发展</a:t>
            </a:r>
            <a:endParaRPr lang="zh-CN" altLang="en-US" sz="3200"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2690"/>
  <p:tag name="KSO_WM_TEMPLATE_THUMBS_INDEX" val="1、4、6、7、8、9、10、11、12、13、14"/>
  <p:tag name="KSO_WM_TEMPLATE_MASTER_THUMB_INDEX" val="1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0_1*a*1"/>
  <p:tag name="KSO_WM_TEMPLATE_CATEGORY" val="custom"/>
  <p:tag name="KSO_WM_TEMPLATE_INDEX" val="20202690"/>
  <p:tag name="KSO_WM_UNIT_LAYERLEVEL" val="1"/>
  <p:tag name="KSO_WM_TAG_VERSION" val="1.0"/>
  <p:tag name="KSO_WM_BEAUTIFY_FLAG" val="#wm#"/>
  <p:tag name="KSO_WM_UNIT_ISCONTENTSTITLE" val="0"/>
  <p:tag name="KSO_WM_UNIT_PRESET_TEXT" val="淡雅清新"/>
  <p:tag name="KSO_WM_UNIT_NOCLEAR" val="0"/>
  <p:tag name="KSO_WM_UNIT_VALUE" val="4"/>
  <p:tag name="KSO_WM_UNIT_TYPE" val="a"/>
  <p:tag name="KSO_WM_UNIT_INDEX" val="1"/>
</p:tagLst>
</file>

<file path=ppt/tags/tag102.xml><?xml version="1.0" encoding="utf-8"?>
<p:tagLst xmlns:p="http://schemas.openxmlformats.org/presentationml/2006/main">
  <p:tag name="KSO_WM_BEAUTIFY_FLAG" val="#wm#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2690"/>
  <p:tag name="KSO_WM_SLIDE_ID" val="custom20202690_1"/>
  <p:tag name="KSO_WM_TEMPLATE_MASTER_THUMB_INDEX" val="12"/>
  <p:tag name="KSO_WM_TEMPLATE_THUMBS_INDEX" val="1、4、6、7、8、9、10、11、12、13、14"/>
  <p:tag name="KSO_WM_SLIDE_MODEL_TYPE" val="cover"/>
</p:tagLst>
</file>

<file path=ppt/tags/tag103.xml><?xml version="1.0" encoding="utf-8"?>
<p:tagLst xmlns:p="http://schemas.openxmlformats.org/presentationml/2006/main">
  <p:tag name="KSO_WM_TEMPLATE_CATEGORY" val="custom"/>
  <p:tag name="KSO_WM_TEMPLATE_INDEX" val="20202690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2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3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9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0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9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5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2690"/>
</p:tagLst>
</file>

<file path=ppt/tags/tag96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2690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5_Office 主题​​">
  <a:themeElements>
    <a:clrScheme name="自定义 98">
      <a:dk1>
        <a:srgbClr val="000000"/>
      </a:dk1>
      <a:lt1>
        <a:srgbClr val="FFFFFF"/>
      </a:lt1>
      <a:dk2>
        <a:srgbClr val="DEEAE0"/>
      </a:dk2>
      <a:lt2>
        <a:srgbClr val="FFFFFF"/>
      </a:lt2>
      <a:accent1>
        <a:srgbClr val="5DAA6E"/>
      </a:accent1>
      <a:accent2>
        <a:srgbClr val="70A764"/>
      </a:accent2>
      <a:accent3>
        <a:srgbClr val="81A25C"/>
      </a:accent3>
      <a:accent4>
        <a:srgbClr val="8E9D57"/>
      </a:accent4>
      <a:accent5>
        <a:srgbClr val="9C9955"/>
      </a:accent5>
      <a:accent6>
        <a:srgbClr val="A69358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1401</Words>
  <Application>WPS 演示</Application>
  <PresentationFormat/>
  <Paragraphs>142</Paragraphs>
  <Slides>12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40" baseType="lpstr">
      <vt:lpstr>Arial</vt:lpstr>
      <vt:lpstr>宋体</vt:lpstr>
      <vt:lpstr>Wingdings</vt:lpstr>
      <vt:lpstr>Times New Roman</vt:lpstr>
      <vt:lpstr>华文彩云</vt:lpstr>
      <vt:lpstr>微软雅黑</vt:lpstr>
      <vt:lpstr>方正粗圆简体</vt:lpstr>
      <vt:lpstr>黑体</vt:lpstr>
      <vt:lpstr>楷体_GB2312</vt:lpstr>
      <vt:lpstr>新宋体</vt:lpstr>
      <vt:lpstr>方正准圆简体</vt:lpstr>
      <vt:lpstr>华文隶书</vt:lpstr>
      <vt:lpstr>Comic Sans MS</vt:lpstr>
      <vt:lpstr>Arial Unicode MS</vt:lpstr>
      <vt:lpstr>汉仪旗黑-85S</vt:lpstr>
      <vt:lpstr>隶书</vt:lpstr>
      <vt:lpstr>汉仪尚巍手书W</vt:lpstr>
      <vt:lpstr>Calibri</vt:lpstr>
      <vt:lpstr>华文行楷</vt:lpstr>
      <vt:lpstr>迷你简雪峰</vt:lpstr>
      <vt:lpstr>华文中宋</vt:lpstr>
      <vt:lpstr>方正粗圆_GBK</vt:lpstr>
      <vt:lpstr>永中粗黑</vt:lpstr>
      <vt:lpstr>幼圆</vt:lpstr>
      <vt:lpstr>5_Office 主题​​</vt:lpstr>
      <vt:lpstr>Flash.Movie</vt:lpstr>
      <vt:lpstr>Flash.Movie</vt:lpstr>
      <vt:lpstr>Flash.Movie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世界现代史</dc:title>
  <dc:creator>杨桦</dc:creator>
  <cp:lastModifiedBy>孙霞明</cp:lastModifiedBy>
  <cp:revision>116</cp:revision>
  <dcterms:created xsi:type="dcterms:W3CDTF">2019-12-29T07:49:31Z</dcterms:created>
  <dcterms:modified xsi:type="dcterms:W3CDTF">2020-03-07T11:03:01Z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